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rial Unicode" panose="020B0604020202020204" charset="-128"/>
      <p:regular r:id="rId29"/>
    </p:embeddedFont>
    <p:embeddedFont>
      <p:font typeface="Arial Unicode Bold" panose="020B0604020202020204" charset="-128"/>
      <p:regular r:id="rId30"/>
    </p:embeddedFont>
    <p:embeddedFont>
      <p:font typeface="Agrandir Grand" panose="020B0604020202020204" charset="0"/>
      <p:regular r:id="rId31"/>
    </p:embeddedFont>
    <p:embeddedFont>
      <p:font typeface="Calibri" panose="020F0502020204030204" pitchFamily="34" charset="0"/>
      <p:regular r:id="rId32"/>
      <p:bold r:id="rId33"/>
      <p:italic r:id="rId34"/>
      <p:boldItalic r:id="rId35"/>
    </p:embeddedFont>
    <p:embeddedFont>
      <p:font typeface="DM Sans" pitchFamily="2" charset="0"/>
      <p:regular r:id="rId36"/>
      <p:bold r:id="rId37"/>
      <p:italic r:id="rId38"/>
      <p:boldItalic r:id="rId39"/>
    </p:embeddedFont>
    <p:embeddedFont>
      <p:font typeface="Helios Extended" panose="020B0604020202020204" charset="0"/>
      <p:regular r:id="rId40"/>
    </p:embeddedFont>
    <p:embeddedFont>
      <p:font typeface="Helios Extended Bold" panose="020B0604020202020204" charset="0"/>
      <p:regular r:id="rId41"/>
    </p:embeddedFont>
    <p:embeddedFont>
      <p:font typeface="Helios Extended Bold Italics" panose="020B0604020202020204" charset="0"/>
      <p:regular r:id="rId42"/>
    </p:embeddedFont>
    <p:embeddedFont>
      <p:font typeface="Inter" panose="020B0604020202020204" charset="0"/>
      <p:regular r:id="rId43"/>
    </p:embeddedFont>
    <p:embeddedFont>
      <p:font typeface="Inter Bold" panose="020B0604020202020204" charset="0"/>
      <p:regular r:id="rId44"/>
    </p:embeddedFont>
    <p:embeddedFont>
      <p:font typeface="Inter Bold Italics" panose="020B0604020202020204" charset="0"/>
      <p:regular r:id="rId45"/>
    </p:embeddedFont>
    <p:embeddedFont>
      <p:font typeface="Inter Light" panose="020B0604020202020204" charset="0"/>
      <p:regular r:id="rId46"/>
    </p:embeddedFont>
    <p:embeddedFont>
      <p:font typeface="Montserrat Bold" panose="020B0604020202020204" charset="0"/>
      <p:regular r:id="rId47"/>
    </p:embeddedFont>
    <p:embeddedFont>
      <p:font typeface="Now Medium" panose="020B0604020202020204" charset="0"/>
      <p:regular r:id="rId48"/>
    </p:embeddedFont>
    <p:embeddedFont>
      <p:font typeface="Questrial" pitchFamily="2" charset="0"/>
      <p:regular r:id="rId49"/>
    </p:embeddedFont>
    <p:embeddedFont>
      <p:font typeface="Rasputin Light" panose="020B0604020202020204" charset="0"/>
      <p:regular r:id="rId50"/>
    </p:embeddedFont>
    <p:embeddedFont>
      <p:font typeface="The Seasons" panose="020B0604020202020204" charset="0"/>
      <p:regular r:id="rId51"/>
    </p:embeddedFont>
    <p:embeddedFont>
      <p:font typeface="TT Chocolates Bold" panose="020B0604020202020204" charset="0"/>
      <p:regular r:id="rId52"/>
    </p:embeddedFont>
    <p:embeddedFont>
      <p:font typeface="TT Chocolates Bold Italics"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8.png"/><Relationship Id="rId7" Type="http://schemas.openxmlformats.org/officeDocument/2006/relationships/image" Target="../media/image40.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3.jpeg"/><Relationship Id="rId7" Type="http://schemas.openxmlformats.org/officeDocument/2006/relationships/image" Target="../media/image40.sv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5.svg"/><Relationship Id="rId7" Type="http://schemas.openxmlformats.org/officeDocument/2006/relationships/image" Target="../media/image47.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25.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1.sv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6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6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7.png"/><Relationship Id="rId7"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7.png"/><Relationship Id="rId7"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18" Type="http://schemas.openxmlformats.org/officeDocument/2006/relationships/image" Target="../media/image84.png"/><Relationship Id="rId26" Type="http://schemas.openxmlformats.org/officeDocument/2006/relationships/image" Target="../media/image92.png"/><Relationship Id="rId3" Type="http://schemas.openxmlformats.org/officeDocument/2006/relationships/image" Target="../media/image69.svg"/><Relationship Id="rId21" Type="http://schemas.openxmlformats.org/officeDocument/2006/relationships/image" Target="../media/image87.svg"/><Relationship Id="rId7" Type="http://schemas.openxmlformats.org/officeDocument/2006/relationships/image" Target="../media/image73.svg"/><Relationship Id="rId12" Type="http://schemas.openxmlformats.org/officeDocument/2006/relationships/image" Target="../media/image78.png"/><Relationship Id="rId17" Type="http://schemas.openxmlformats.org/officeDocument/2006/relationships/image" Target="../media/image83.svg"/><Relationship Id="rId25" Type="http://schemas.openxmlformats.org/officeDocument/2006/relationships/image" Target="../media/image91.svg"/><Relationship Id="rId2" Type="http://schemas.openxmlformats.org/officeDocument/2006/relationships/image" Target="../media/image68.png"/><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svg"/><Relationship Id="rId24" Type="http://schemas.openxmlformats.org/officeDocument/2006/relationships/image" Target="../media/image90.png"/><Relationship Id="rId5" Type="http://schemas.openxmlformats.org/officeDocument/2006/relationships/image" Target="../media/image71.svg"/><Relationship Id="rId15" Type="http://schemas.openxmlformats.org/officeDocument/2006/relationships/image" Target="../media/image81.svg"/><Relationship Id="rId23" Type="http://schemas.openxmlformats.org/officeDocument/2006/relationships/image" Target="../media/image89.svg"/><Relationship Id="rId10" Type="http://schemas.openxmlformats.org/officeDocument/2006/relationships/image" Target="../media/image76.png"/><Relationship Id="rId19" Type="http://schemas.openxmlformats.org/officeDocument/2006/relationships/image" Target="../media/image85.sv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sv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6.svg"/><Relationship Id="rId7" Type="http://schemas.openxmlformats.org/officeDocument/2006/relationships/image" Target="../media/image98.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7.svg"/><Relationship Id="rId12" Type="http://schemas.openxmlformats.org/officeDocument/2006/relationships/image" Target="../media/image20.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9.png"/><Relationship Id="rId5" Type="http://schemas.openxmlformats.org/officeDocument/2006/relationships/image" Target="../media/image8.png"/><Relationship Id="rId10" Type="http://schemas.openxmlformats.org/officeDocument/2006/relationships/image" Target="../media/image18.svg"/><Relationship Id="rId4" Type="http://schemas.openxmlformats.org/officeDocument/2006/relationships/image" Target="../media/image5.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18.sv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svg"/><Relationship Id="rId7" Type="http://schemas.openxmlformats.org/officeDocument/2006/relationships/image" Target="../media/image25.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hyperlink" Target="https://www.frontiersin.org/articles/10.3389/fcomp.2021.563060/full#B58"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00784" y="-445005"/>
            <a:ext cx="5546693" cy="11382397"/>
            <a:chOff x="0" y="0"/>
            <a:chExt cx="1460857" cy="2997833"/>
          </a:xfrm>
        </p:grpSpPr>
        <p:sp>
          <p:nvSpPr>
            <p:cNvPr id="3" name="Freeform 3"/>
            <p:cNvSpPr/>
            <p:nvPr/>
          </p:nvSpPr>
          <p:spPr>
            <a:xfrm>
              <a:off x="0" y="0"/>
              <a:ext cx="1460857" cy="2997833"/>
            </a:xfrm>
            <a:custGeom>
              <a:avLst/>
              <a:gdLst/>
              <a:ahLst/>
              <a:cxnLst/>
              <a:rect l="l" t="t" r="r" b="b"/>
              <a:pathLst>
                <a:path w="1460857" h="2997833">
                  <a:moveTo>
                    <a:pt x="0" y="0"/>
                  </a:moveTo>
                  <a:lnTo>
                    <a:pt x="1460857" y="0"/>
                  </a:lnTo>
                  <a:lnTo>
                    <a:pt x="1460857" y="2997833"/>
                  </a:lnTo>
                  <a:lnTo>
                    <a:pt x="0" y="2997833"/>
                  </a:lnTo>
                  <a:close/>
                </a:path>
              </a:pathLst>
            </a:custGeom>
            <a:solidFill>
              <a:srgbClr val="499F51"/>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330"/>
                </a:lnSpc>
              </a:pPr>
              <a:endParaRPr/>
            </a:p>
          </p:txBody>
        </p:sp>
      </p:grpSp>
      <p:grpSp>
        <p:nvGrpSpPr>
          <p:cNvPr id="5" name="Group 5"/>
          <p:cNvGrpSpPr/>
          <p:nvPr/>
        </p:nvGrpSpPr>
        <p:grpSpPr>
          <a:xfrm>
            <a:off x="13776404" y="-2783373"/>
            <a:ext cx="4827839" cy="6498796"/>
            <a:chOff x="0" y="0"/>
            <a:chExt cx="1271530" cy="1711617"/>
          </a:xfrm>
        </p:grpSpPr>
        <p:sp>
          <p:nvSpPr>
            <p:cNvPr id="6" name="Freeform 6"/>
            <p:cNvSpPr/>
            <p:nvPr/>
          </p:nvSpPr>
          <p:spPr>
            <a:xfrm>
              <a:off x="0" y="0"/>
              <a:ext cx="1271530" cy="1711617"/>
            </a:xfrm>
            <a:custGeom>
              <a:avLst/>
              <a:gdLst/>
              <a:ahLst/>
              <a:cxnLst/>
              <a:rect l="l" t="t" r="r" b="b"/>
              <a:pathLst>
                <a:path w="1271530" h="1711617">
                  <a:moveTo>
                    <a:pt x="0" y="0"/>
                  </a:moveTo>
                  <a:lnTo>
                    <a:pt x="1271530" y="0"/>
                  </a:lnTo>
                  <a:lnTo>
                    <a:pt x="1271530" y="1711617"/>
                  </a:lnTo>
                  <a:lnTo>
                    <a:pt x="0" y="1711617"/>
                  </a:lnTo>
                  <a:close/>
                </a:path>
              </a:pathLst>
            </a:custGeom>
            <a:solidFill>
              <a:srgbClr val="FB8240"/>
            </a:solidFill>
          </p:spPr>
          <p:txBody>
            <a:bodyPr/>
            <a:lstStyle/>
            <a:p>
              <a:endParaRPr lang="en-IN"/>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330"/>
                </a:lnSpc>
              </a:pPr>
              <a:endParaRPr/>
            </a:p>
          </p:txBody>
        </p:sp>
      </p:grpSp>
      <p:sp>
        <p:nvSpPr>
          <p:cNvPr id="8" name="Freeform 8"/>
          <p:cNvSpPr/>
          <p:nvPr/>
        </p:nvSpPr>
        <p:spPr>
          <a:xfrm>
            <a:off x="2389481" y="754877"/>
            <a:ext cx="15370008" cy="9042997"/>
          </a:xfrm>
          <a:custGeom>
            <a:avLst/>
            <a:gdLst/>
            <a:ahLst/>
            <a:cxnLst/>
            <a:rect l="l" t="t" r="r" b="b"/>
            <a:pathLst>
              <a:path w="15370008" h="9042997">
                <a:moveTo>
                  <a:pt x="0" y="0"/>
                </a:moveTo>
                <a:lnTo>
                  <a:pt x="15370009" y="0"/>
                </a:lnTo>
                <a:lnTo>
                  <a:pt x="15370009" y="9042997"/>
                </a:lnTo>
                <a:lnTo>
                  <a:pt x="0" y="9042997"/>
                </a:lnTo>
                <a:lnTo>
                  <a:pt x="0" y="0"/>
                </a:lnTo>
                <a:close/>
              </a:path>
            </a:pathLst>
          </a:custGeom>
          <a:blipFill>
            <a:blip r:embed="rId2"/>
            <a:stretch>
              <a:fillRect/>
            </a:stretch>
          </a:blipFill>
        </p:spPr>
        <p:txBody>
          <a:bodyPr/>
          <a:lstStyle/>
          <a:p>
            <a:endParaRPr lang="en-IN"/>
          </a:p>
        </p:txBody>
      </p:sp>
      <p:grpSp>
        <p:nvGrpSpPr>
          <p:cNvPr id="9" name="Group 9"/>
          <p:cNvGrpSpPr/>
          <p:nvPr/>
        </p:nvGrpSpPr>
        <p:grpSpPr>
          <a:xfrm>
            <a:off x="1028700" y="754877"/>
            <a:ext cx="16230600" cy="9042997"/>
            <a:chOff x="0" y="0"/>
            <a:chExt cx="4274726" cy="2381695"/>
          </a:xfrm>
        </p:grpSpPr>
        <p:sp>
          <p:nvSpPr>
            <p:cNvPr id="10" name="Freeform 10"/>
            <p:cNvSpPr/>
            <p:nvPr/>
          </p:nvSpPr>
          <p:spPr>
            <a:xfrm>
              <a:off x="0" y="0"/>
              <a:ext cx="4274726" cy="2381695"/>
            </a:xfrm>
            <a:custGeom>
              <a:avLst/>
              <a:gdLst/>
              <a:ahLst/>
              <a:cxnLst/>
              <a:rect l="l" t="t" r="r" b="b"/>
              <a:pathLst>
                <a:path w="4274726" h="2381695">
                  <a:moveTo>
                    <a:pt x="0" y="0"/>
                  </a:moveTo>
                  <a:lnTo>
                    <a:pt x="4274726" y="0"/>
                  </a:lnTo>
                  <a:lnTo>
                    <a:pt x="4274726" y="2381695"/>
                  </a:lnTo>
                  <a:lnTo>
                    <a:pt x="0" y="2381695"/>
                  </a:lnTo>
                  <a:close/>
                </a:path>
              </a:pathLst>
            </a:custGeom>
            <a:solidFill>
              <a:srgbClr val="FFFFFF"/>
            </a:solidFill>
          </p:spPr>
          <p:txBody>
            <a:bodyPr/>
            <a:lstStyle/>
            <a:p>
              <a:endParaRPr lang="en-IN"/>
            </a:p>
          </p:txBody>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330"/>
                </a:lnSpc>
              </a:pPr>
              <a:endParaRPr/>
            </a:p>
          </p:txBody>
        </p:sp>
      </p:grpSp>
      <p:grpSp>
        <p:nvGrpSpPr>
          <p:cNvPr id="12" name="Group 12"/>
          <p:cNvGrpSpPr/>
          <p:nvPr/>
        </p:nvGrpSpPr>
        <p:grpSpPr>
          <a:xfrm>
            <a:off x="3968173" y="6240886"/>
            <a:ext cx="10038813" cy="727862"/>
            <a:chOff x="0" y="0"/>
            <a:chExt cx="2643967" cy="191700"/>
          </a:xfrm>
        </p:grpSpPr>
        <p:sp>
          <p:nvSpPr>
            <p:cNvPr id="13" name="Freeform 13"/>
            <p:cNvSpPr/>
            <p:nvPr/>
          </p:nvSpPr>
          <p:spPr>
            <a:xfrm>
              <a:off x="0" y="0"/>
              <a:ext cx="2643967" cy="191700"/>
            </a:xfrm>
            <a:custGeom>
              <a:avLst/>
              <a:gdLst/>
              <a:ahLst/>
              <a:cxnLst/>
              <a:rect l="l" t="t" r="r" b="b"/>
              <a:pathLst>
                <a:path w="2643967" h="191700">
                  <a:moveTo>
                    <a:pt x="0" y="0"/>
                  </a:moveTo>
                  <a:lnTo>
                    <a:pt x="2643967" y="0"/>
                  </a:lnTo>
                  <a:lnTo>
                    <a:pt x="2643967" y="191700"/>
                  </a:lnTo>
                  <a:lnTo>
                    <a:pt x="0" y="191700"/>
                  </a:lnTo>
                  <a:close/>
                </a:path>
              </a:pathLst>
            </a:custGeom>
            <a:solidFill>
              <a:srgbClr val="F86717"/>
            </a:solidFill>
          </p:spPr>
          <p:txBody>
            <a:bodyPr/>
            <a:lstStyle/>
            <a:p>
              <a:endParaRPr lang="en-IN"/>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3582442" y="2270658"/>
            <a:ext cx="10810275" cy="3664924"/>
            <a:chOff x="0" y="0"/>
            <a:chExt cx="14413699" cy="4886565"/>
          </a:xfrm>
        </p:grpSpPr>
        <p:pic>
          <p:nvPicPr>
            <p:cNvPr id="16" name="Picture 16"/>
            <p:cNvPicPr>
              <a:picLocks noChangeAspect="1"/>
            </p:cNvPicPr>
            <p:nvPr/>
          </p:nvPicPr>
          <p:blipFill>
            <a:blip r:embed="rId3"/>
            <a:srcRect t="4294" b="4294"/>
            <a:stretch>
              <a:fillRect/>
            </a:stretch>
          </p:blipFill>
          <p:spPr>
            <a:xfrm>
              <a:off x="0" y="0"/>
              <a:ext cx="14413699" cy="4886565"/>
            </a:xfrm>
            <a:prstGeom prst="rect">
              <a:avLst/>
            </a:prstGeom>
          </p:spPr>
        </p:pic>
      </p:grpSp>
      <p:sp>
        <p:nvSpPr>
          <p:cNvPr id="17" name="Freeform 17"/>
          <p:cNvSpPr/>
          <p:nvPr/>
        </p:nvSpPr>
        <p:spPr>
          <a:xfrm rot="-10800000" flipH="1">
            <a:off x="14006985" y="7479696"/>
            <a:ext cx="2879028" cy="1784997"/>
          </a:xfrm>
          <a:custGeom>
            <a:avLst/>
            <a:gdLst/>
            <a:ahLst/>
            <a:cxnLst/>
            <a:rect l="l" t="t" r="r" b="b"/>
            <a:pathLst>
              <a:path w="2879028" h="1784997">
                <a:moveTo>
                  <a:pt x="2879028" y="0"/>
                </a:moveTo>
                <a:lnTo>
                  <a:pt x="0" y="0"/>
                </a:lnTo>
                <a:lnTo>
                  <a:pt x="0" y="1784997"/>
                </a:lnTo>
                <a:lnTo>
                  <a:pt x="2879028" y="1784997"/>
                </a:lnTo>
                <a:lnTo>
                  <a:pt x="287902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8" name="TextBox 18"/>
          <p:cNvSpPr txBox="1"/>
          <p:nvPr/>
        </p:nvSpPr>
        <p:spPr>
          <a:xfrm>
            <a:off x="4538384" y="6207693"/>
            <a:ext cx="9825333" cy="637941"/>
          </a:xfrm>
          <a:prstGeom prst="rect">
            <a:avLst/>
          </a:prstGeom>
        </p:spPr>
        <p:txBody>
          <a:bodyPr lIns="0" tIns="0" rIns="0" bIns="0" rtlCol="0" anchor="t">
            <a:spAutoFit/>
          </a:bodyPr>
          <a:lstStyle/>
          <a:p>
            <a:pPr>
              <a:lnSpc>
                <a:spcPts val="5262"/>
              </a:lnSpc>
            </a:pPr>
            <a:r>
              <a:rPr lang="en-US" sz="3759">
                <a:solidFill>
                  <a:srgbClr val="FFFFFF"/>
                </a:solidFill>
                <a:latin typeface="DM Sans"/>
              </a:rPr>
              <a:t>Creating a better tomorrow, together!</a:t>
            </a:r>
          </a:p>
        </p:txBody>
      </p:sp>
      <p:sp>
        <p:nvSpPr>
          <p:cNvPr id="19" name="TextBox 19"/>
          <p:cNvSpPr txBox="1"/>
          <p:nvPr/>
        </p:nvSpPr>
        <p:spPr>
          <a:xfrm>
            <a:off x="8010549" y="7441596"/>
            <a:ext cx="4768450" cy="347563"/>
          </a:xfrm>
          <a:prstGeom prst="rect">
            <a:avLst/>
          </a:prstGeom>
        </p:spPr>
        <p:txBody>
          <a:bodyPr lIns="0" tIns="0" rIns="0" bIns="0" rtlCol="0" anchor="t">
            <a:spAutoFit/>
          </a:bodyPr>
          <a:lstStyle/>
          <a:p>
            <a:pPr>
              <a:lnSpc>
                <a:spcPts val="2888"/>
              </a:lnSpc>
            </a:pPr>
            <a:r>
              <a:rPr lang="en-US" sz="2063">
                <a:solidFill>
                  <a:srgbClr val="006B70"/>
                </a:solidFill>
                <a:latin typeface="DM Sans"/>
              </a:rPr>
              <a:t>at JBIET</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flipH="1">
            <a:off x="15619753" y="9037032"/>
            <a:ext cx="1739268" cy="442536"/>
          </a:xfrm>
          <a:custGeom>
            <a:avLst/>
            <a:gdLst/>
            <a:ahLst/>
            <a:cxnLst/>
            <a:rect l="l" t="t" r="r" b="b"/>
            <a:pathLst>
              <a:path w="1739268" h="442536">
                <a:moveTo>
                  <a:pt x="1739267" y="0"/>
                </a:moveTo>
                <a:lnTo>
                  <a:pt x="0" y="0"/>
                </a:lnTo>
                <a:lnTo>
                  <a:pt x="0" y="442536"/>
                </a:lnTo>
                <a:lnTo>
                  <a:pt x="1739267" y="442536"/>
                </a:lnTo>
                <a:lnTo>
                  <a:pt x="1739267" y="0"/>
                </a:lnTo>
                <a:close/>
              </a:path>
            </a:pathLst>
          </a:custGeom>
          <a:blipFill>
            <a:blip r:embed="rId2">
              <a:extLst>
                <a:ext uri="{96DAC541-7B7A-43D3-8B79-37D633B846F1}">
                  <asvg:svgBlip xmlns:asvg="http://schemas.microsoft.com/office/drawing/2016/SVG/main" r:embed="rId3"/>
                </a:ext>
              </a:extLst>
            </a:blip>
            <a:stretch>
              <a:fillRect l="-68058" t="-596636" r="-68523" b="-233186"/>
            </a:stretch>
          </a:blipFill>
        </p:spPr>
        <p:txBody>
          <a:bodyPr/>
          <a:lstStyle/>
          <a:p>
            <a:endParaRPr lang="en-IN"/>
          </a:p>
        </p:txBody>
      </p:sp>
      <p:sp>
        <p:nvSpPr>
          <p:cNvPr id="3" name="AutoShape 3"/>
          <p:cNvSpPr/>
          <p:nvPr/>
        </p:nvSpPr>
        <p:spPr>
          <a:xfrm>
            <a:off x="8813592" y="9263062"/>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4" name="AutoShape 4"/>
          <p:cNvSpPr/>
          <p:nvPr/>
        </p:nvSpPr>
        <p:spPr>
          <a:xfrm>
            <a:off x="2932491" y="1023938"/>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5" name="Freeform 5"/>
          <p:cNvSpPr/>
          <p:nvPr/>
        </p:nvSpPr>
        <p:spPr>
          <a:xfrm rot="5400000">
            <a:off x="1481150" y="328583"/>
            <a:ext cx="495333" cy="1400234"/>
          </a:xfrm>
          <a:custGeom>
            <a:avLst/>
            <a:gdLst/>
            <a:ahLst/>
            <a:cxnLst/>
            <a:rect l="l" t="t" r="r" b="b"/>
            <a:pathLst>
              <a:path w="495333" h="1400234">
                <a:moveTo>
                  <a:pt x="0" y="0"/>
                </a:moveTo>
                <a:lnTo>
                  <a:pt x="495333" y="0"/>
                </a:lnTo>
                <a:lnTo>
                  <a:pt x="495333" y="1400234"/>
                </a:lnTo>
                <a:lnTo>
                  <a:pt x="0" y="1400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flipH="1">
            <a:off x="14190257" y="-470531"/>
            <a:ext cx="4097743" cy="2299961"/>
          </a:xfrm>
          <a:custGeom>
            <a:avLst/>
            <a:gdLst/>
            <a:ahLst/>
            <a:cxnLst/>
            <a:rect l="l" t="t" r="r" b="b"/>
            <a:pathLst>
              <a:path w="4097743" h="2299961">
                <a:moveTo>
                  <a:pt x="4097743" y="0"/>
                </a:moveTo>
                <a:lnTo>
                  <a:pt x="0" y="0"/>
                </a:lnTo>
                <a:lnTo>
                  <a:pt x="0" y="2299962"/>
                </a:lnTo>
                <a:lnTo>
                  <a:pt x="4097743" y="2299962"/>
                </a:lnTo>
                <a:lnTo>
                  <a:pt x="4097743" y="0"/>
                </a:lnTo>
                <a:close/>
              </a:path>
            </a:pathLst>
          </a:custGeom>
          <a:blipFill>
            <a:blip r:embed="rId6"/>
            <a:stretch>
              <a:fillRect t="-115958"/>
            </a:stretch>
          </a:blipFill>
        </p:spPr>
        <p:txBody>
          <a:bodyPr/>
          <a:lstStyle/>
          <a:p>
            <a:endParaRPr lang="en-IN"/>
          </a:p>
        </p:txBody>
      </p:sp>
      <p:sp>
        <p:nvSpPr>
          <p:cNvPr id="7" name="Freeform 7"/>
          <p:cNvSpPr/>
          <p:nvPr/>
        </p:nvSpPr>
        <p:spPr>
          <a:xfrm flipV="1">
            <a:off x="-1020171" y="8521959"/>
            <a:ext cx="4097743" cy="2299961"/>
          </a:xfrm>
          <a:custGeom>
            <a:avLst/>
            <a:gdLst/>
            <a:ahLst/>
            <a:cxnLst/>
            <a:rect l="l" t="t" r="r" b="b"/>
            <a:pathLst>
              <a:path w="4097743" h="2299961">
                <a:moveTo>
                  <a:pt x="0" y="2299962"/>
                </a:moveTo>
                <a:lnTo>
                  <a:pt x="4097742" y="2299962"/>
                </a:lnTo>
                <a:lnTo>
                  <a:pt x="4097742" y="0"/>
                </a:lnTo>
                <a:lnTo>
                  <a:pt x="0" y="0"/>
                </a:lnTo>
                <a:lnTo>
                  <a:pt x="0" y="2299962"/>
                </a:lnTo>
                <a:close/>
              </a:path>
            </a:pathLst>
          </a:custGeom>
          <a:blipFill>
            <a:blip r:embed="rId6"/>
            <a:stretch>
              <a:fillRect t="-115958"/>
            </a:stretch>
          </a:blipFill>
        </p:spPr>
        <p:txBody>
          <a:bodyPr/>
          <a:lstStyle/>
          <a:p>
            <a:endParaRPr lang="en-IN"/>
          </a:p>
        </p:txBody>
      </p:sp>
      <p:sp>
        <p:nvSpPr>
          <p:cNvPr id="8" name="TextBox 8"/>
          <p:cNvSpPr txBox="1"/>
          <p:nvPr/>
        </p:nvSpPr>
        <p:spPr>
          <a:xfrm>
            <a:off x="-3941091" y="1409716"/>
            <a:ext cx="14457101" cy="975838"/>
          </a:xfrm>
          <a:prstGeom prst="rect">
            <a:avLst/>
          </a:prstGeom>
        </p:spPr>
        <p:txBody>
          <a:bodyPr lIns="0" tIns="0" rIns="0" bIns="0" rtlCol="0" anchor="t">
            <a:spAutoFit/>
          </a:bodyPr>
          <a:lstStyle/>
          <a:p>
            <a:pPr marL="0" lvl="0" indent="0" algn="ctr">
              <a:lnSpc>
                <a:spcPts val="7294"/>
              </a:lnSpc>
            </a:pPr>
            <a:r>
              <a:rPr lang="en-US" sz="7294">
                <a:solidFill>
                  <a:srgbClr val="FFFFFF"/>
                </a:solidFill>
                <a:latin typeface="Arial Unicode Bold"/>
              </a:rPr>
              <a:t>QUESTIONS </a:t>
            </a:r>
          </a:p>
        </p:txBody>
      </p:sp>
      <p:sp>
        <p:nvSpPr>
          <p:cNvPr id="9" name="TextBox 9"/>
          <p:cNvSpPr txBox="1"/>
          <p:nvPr/>
        </p:nvSpPr>
        <p:spPr>
          <a:xfrm>
            <a:off x="477084" y="2895767"/>
            <a:ext cx="18923898" cy="869890"/>
          </a:xfrm>
          <a:prstGeom prst="rect">
            <a:avLst/>
          </a:prstGeom>
        </p:spPr>
        <p:txBody>
          <a:bodyPr lIns="0" tIns="0" rIns="0" bIns="0" rtlCol="0" anchor="t">
            <a:spAutoFit/>
          </a:bodyPr>
          <a:lstStyle/>
          <a:p>
            <a:pPr marL="0" lvl="0" indent="0" algn="l">
              <a:lnSpc>
                <a:spcPts val="7178"/>
              </a:lnSpc>
              <a:spcBef>
                <a:spcPct val="0"/>
              </a:spcBef>
            </a:pPr>
            <a:r>
              <a:rPr lang="en-US" sz="5127">
                <a:solidFill>
                  <a:srgbClr val="FFFFFF"/>
                </a:solidFill>
                <a:latin typeface="Inter Bold"/>
              </a:rPr>
              <a:t>1) what is the difference between spam and phishing ?</a:t>
            </a:r>
          </a:p>
        </p:txBody>
      </p:sp>
      <p:sp>
        <p:nvSpPr>
          <p:cNvPr id="10" name="TextBox 10"/>
          <p:cNvSpPr txBox="1"/>
          <p:nvPr/>
        </p:nvSpPr>
        <p:spPr>
          <a:xfrm>
            <a:off x="6123183" y="1283983"/>
            <a:ext cx="10366203" cy="989179"/>
          </a:xfrm>
          <a:prstGeom prst="rect">
            <a:avLst/>
          </a:prstGeom>
        </p:spPr>
        <p:txBody>
          <a:bodyPr lIns="0" tIns="0" rIns="0" bIns="0" rtlCol="0" anchor="t">
            <a:spAutoFit/>
          </a:bodyPr>
          <a:lstStyle/>
          <a:p>
            <a:pPr marL="0" lvl="0" indent="0" algn="l">
              <a:lnSpc>
                <a:spcPts val="8298"/>
              </a:lnSpc>
              <a:spcBef>
                <a:spcPct val="0"/>
              </a:spcBef>
            </a:pPr>
            <a:r>
              <a:rPr lang="en-US" sz="5927">
                <a:solidFill>
                  <a:srgbClr val="FFFFFF"/>
                </a:solidFill>
                <a:latin typeface="Inter"/>
              </a:rPr>
              <a:t>ask about phishing</a:t>
            </a:r>
          </a:p>
        </p:txBody>
      </p:sp>
      <p:sp>
        <p:nvSpPr>
          <p:cNvPr id="11" name="TextBox 11"/>
          <p:cNvSpPr txBox="1"/>
          <p:nvPr/>
        </p:nvSpPr>
        <p:spPr>
          <a:xfrm>
            <a:off x="983762" y="4051407"/>
            <a:ext cx="15255366" cy="4347963"/>
          </a:xfrm>
          <a:prstGeom prst="rect">
            <a:avLst/>
          </a:prstGeom>
        </p:spPr>
        <p:txBody>
          <a:bodyPr lIns="0" tIns="0" rIns="0" bIns="0" rtlCol="0" anchor="t">
            <a:spAutoFit/>
          </a:bodyPr>
          <a:lstStyle/>
          <a:p>
            <a:pPr>
              <a:lnSpc>
                <a:spcPts val="5786"/>
              </a:lnSpc>
            </a:pPr>
            <a:r>
              <a:rPr lang="en-US" sz="4133">
                <a:solidFill>
                  <a:srgbClr val="FFFFFF"/>
                </a:solidFill>
                <a:latin typeface="Inter"/>
              </a:rPr>
              <a:t>Spam is electronic junk mail or, more broadly, unsolicited sales emails. Spam differs from phishing because spam emails will not request sensitive or confidential information; rather they will attempt to sell you an item, service, or subscription.</a:t>
            </a:r>
          </a:p>
          <a:p>
            <a:pPr marL="0" lvl="0" indent="0" algn="l">
              <a:lnSpc>
                <a:spcPts val="5786"/>
              </a:lnSpc>
              <a:spcBef>
                <a:spcPct val="0"/>
              </a:spcBef>
            </a:pPr>
            <a:endParaRPr lang="en-US" sz="4133">
              <a:solidFill>
                <a:srgbClr val="FFFFFF"/>
              </a:solidFill>
              <a:latin typeface="Inte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flipH="1">
            <a:off x="15619753" y="9037032"/>
            <a:ext cx="1739268" cy="442536"/>
          </a:xfrm>
          <a:custGeom>
            <a:avLst/>
            <a:gdLst/>
            <a:ahLst/>
            <a:cxnLst/>
            <a:rect l="l" t="t" r="r" b="b"/>
            <a:pathLst>
              <a:path w="1739268" h="442536">
                <a:moveTo>
                  <a:pt x="1739267" y="0"/>
                </a:moveTo>
                <a:lnTo>
                  <a:pt x="0" y="0"/>
                </a:lnTo>
                <a:lnTo>
                  <a:pt x="0" y="442536"/>
                </a:lnTo>
                <a:lnTo>
                  <a:pt x="1739267" y="442536"/>
                </a:lnTo>
                <a:lnTo>
                  <a:pt x="1739267" y="0"/>
                </a:lnTo>
                <a:close/>
              </a:path>
            </a:pathLst>
          </a:custGeom>
          <a:blipFill>
            <a:blip r:embed="rId2">
              <a:extLst>
                <a:ext uri="{96DAC541-7B7A-43D3-8B79-37D633B846F1}">
                  <asvg:svgBlip xmlns:asvg="http://schemas.microsoft.com/office/drawing/2016/SVG/main" r:embed="rId3"/>
                </a:ext>
              </a:extLst>
            </a:blip>
            <a:stretch>
              <a:fillRect l="-68058" t="-596636" r="-68523" b="-233186"/>
            </a:stretch>
          </a:blipFill>
        </p:spPr>
        <p:txBody>
          <a:bodyPr/>
          <a:lstStyle/>
          <a:p>
            <a:endParaRPr lang="en-IN"/>
          </a:p>
        </p:txBody>
      </p:sp>
      <p:sp>
        <p:nvSpPr>
          <p:cNvPr id="3" name="AutoShape 3"/>
          <p:cNvSpPr/>
          <p:nvPr/>
        </p:nvSpPr>
        <p:spPr>
          <a:xfrm>
            <a:off x="8813592" y="9263062"/>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4" name="AutoShape 4"/>
          <p:cNvSpPr/>
          <p:nvPr/>
        </p:nvSpPr>
        <p:spPr>
          <a:xfrm>
            <a:off x="2119205" y="684213"/>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5" name="Freeform 5"/>
          <p:cNvSpPr/>
          <p:nvPr/>
        </p:nvSpPr>
        <p:spPr>
          <a:xfrm rot="5400000">
            <a:off x="781034" y="-20667"/>
            <a:ext cx="495333" cy="1400234"/>
          </a:xfrm>
          <a:custGeom>
            <a:avLst/>
            <a:gdLst/>
            <a:ahLst/>
            <a:cxnLst/>
            <a:rect l="l" t="t" r="r" b="b"/>
            <a:pathLst>
              <a:path w="495333" h="1400234">
                <a:moveTo>
                  <a:pt x="0" y="0"/>
                </a:moveTo>
                <a:lnTo>
                  <a:pt x="495332" y="0"/>
                </a:lnTo>
                <a:lnTo>
                  <a:pt x="495332" y="1400234"/>
                </a:lnTo>
                <a:lnTo>
                  <a:pt x="0" y="1400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flipH="1">
            <a:off x="14190257" y="-470531"/>
            <a:ext cx="4097743" cy="2299961"/>
          </a:xfrm>
          <a:custGeom>
            <a:avLst/>
            <a:gdLst/>
            <a:ahLst/>
            <a:cxnLst/>
            <a:rect l="l" t="t" r="r" b="b"/>
            <a:pathLst>
              <a:path w="4097743" h="2299961">
                <a:moveTo>
                  <a:pt x="4097743" y="0"/>
                </a:moveTo>
                <a:lnTo>
                  <a:pt x="0" y="0"/>
                </a:lnTo>
                <a:lnTo>
                  <a:pt x="0" y="2299962"/>
                </a:lnTo>
                <a:lnTo>
                  <a:pt x="4097743" y="2299962"/>
                </a:lnTo>
                <a:lnTo>
                  <a:pt x="4097743" y="0"/>
                </a:lnTo>
                <a:close/>
              </a:path>
            </a:pathLst>
          </a:custGeom>
          <a:blipFill>
            <a:blip r:embed="rId6"/>
            <a:stretch>
              <a:fillRect t="-115958"/>
            </a:stretch>
          </a:blipFill>
        </p:spPr>
        <p:txBody>
          <a:bodyPr/>
          <a:lstStyle/>
          <a:p>
            <a:endParaRPr lang="en-IN"/>
          </a:p>
        </p:txBody>
      </p:sp>
      <p:sp>
        <p:nvSpPr>
          <p:cNvPr id="7" name="Freeform 7"/>
          <p:cNvSpPr/>
          <p:nvPr/>
        </p:nvSpPr>
        <p:spPr>
          <a:xfrm flipV="1">
            <a:off x="-275328" y="8188951"/>
            <a:ext cx="4008290" cy="2581233"/>
          </a:xfrm>
          <a:custGeom>
            <a:avLst/>
            <a:gdLst/>
            <a:ahLst/>
            <a:cxnLst/>
            <a:rect l="l" t="t" r="r" b="b"/>
            <a:pathLst>
              <a:path w="4008290" h="2581233">
                <a:moveTo>
                  <a:pt x="0" y="2581233"/>
                </a:moveTo>
                <a:lnTo>
                  <a:pt x="4008290" y="2581233"/>
                </a:lnTo>
                <a:lnTo>
                  <a:pt x="4008290" y="0"/>
                </a:lnTo>
                <a:lnTo>
                  <a:pt x="0" y="0"/>
                </a:lnTo>
                <a:lnTo>
                  <a:pt x="0" y="2581233"/>
                </a:lnTo>
                <a:close/>
              </a:path>
            </a:pathLst>
          </a:custGeom>
          <a:blipFill>
            <a:blip r:embed="rId6"/>
            <a:stretch>
              <a:fillRect t="-92425" r="-2231"/>
            </a:stretch>
          </a:blipFill>
        </p:spPr>
        <p:txBody>
          <a:bodyPr/>
          <a:lstStyle/>
          <a:p>
            <a:endParaRPr lang="en-IN"/>
          </a:p>
        </p:txBody>
      </p:sp>
      <p:sp>
        <p:nvSpPr>
          <p:cNvPr id="8" name="TextBox 8"/>
          <p:cNvSpPr txBox="1"/>
          <p:nvPr/>
        </p:nvSpPr>
        <p:spPr>
          <a:xfrm>
            <a:off x="328583" y="933450"/>
            <a:ext cx="18923898" cy="1774765"/>
          </a:xfrm>
          <a:prstGeom prst="rect">
            <a:avLst/>
          </a:prstGeom>
        </p:spPr>
        <p:txBody>
          <a:bodyPr lIns="0" tIns="0" rIns="0" bIns="0" rtlCol="0" anchor="t">
            <a:spAutoFit/>
          </a:bodyPr>
          <a:lstStyle/>
          <a:p>
            <a:pPr>
              <a:lnSpc>
                <a:spcPts val="7178"/>
              </a:lnSpc>
            </a:pPr>
            <a:r>
              <a:rPr lang="en-US" sz="5127">
                <a:solidFill>
                  <a:srgbClr val="FFFFFF"/>
                </a:solidFill>
                <a:latin typeface="Inter Bold"/>
              </a:rPr>
              <a:t>2) What kind of information should I protect?</a:t>
            </a:r>
          </a:p>
          <a:p>
            <a:pPr marL="0" lvl="0" indent="0" algn="l">
              <a:lnSpc>
                <a:spcPts val="7178"/>
              </a:lnSpc>
              <a:spcBef>
                <a:spcPct val="0"/>
              </a:spcBef>
            </a:pPr>
            <a:endParaRPr lang="en-US" sz="5127">
              <a:solidFill>
                <a:srgbClr val="FFFFFF"/>
              </a:solidFill>
              <a:latin typeface="Inter Bold"/>
            </a:endParaRPr>
          </a:p>
        </p:txBody>
      </p:sp>
      <p:sp>
        <p:nvSpPr>
          <p:cNvPr id="9" name="TextBox 9"/>
          <p:cNvSpPr txBox="1"/>
          <p:nvPr/>
        </p:nvSpPr>
        <p:spPr>
          <a:xfrm>
            <a:off x="0" y="2259773"/>
            <a:ext cx="18288000" cy="7492997"/>
          </a:xfrm>
          <a:prstGeom prst="rect">
            <a:avLst/>
          </a:prstGeom>
        </p:spPr>
        <p:txBody>
          <a:bodyPr lIns="0" tIns="0" rIns="0" bIns="0" rtlCol="0" anchor="t">
            <a:spAutoFit/>
          </a:bodyPr>
          <a:lstStyle/>
          <a:p>
            <a:pPr marL="913989" lvl="1" indent="-456994">
              <a:lnSpc>
                <a:spcPts val="5926"/>
              </a:lnSpc>
              <a:buFont typeface="Arial"/>
              <a:buChar char="•"/>
            </a:pPr>
            <a:r>
              <a:rPr lang="en-US" sz="4233">
                <a:solidFill>
                  <a:srgbClr val="FFFFFF"/>
                </a:solidFill>
                <a:latin typeface="Inter"/>
              </a:rPr>
              <a:t>You should protect all sensitive and confidential data. For information on what is considered sensitive and confidential data,such as</a:t>
            </a:r>
          </a:p>
          <a:p>
            <a:pPr marL="913989" lvl="1" indent="-456994">
              <a:lnSpc>
                <a:spcPts val="5926"/>
              </a:lnSpc>
              <a:buFont typeface="Arial"/>
              <a:buChar char="•"/>
            </a:pPr>
            <a:r>
              <a:rPr lang="en-US" sz="4233">
                <a:solidFill>
                  <a:srgbClr val="FFFFFF"/>
                </a:solidFill>
                <a:latin typeface="Inter"/>
              </a:rPr>
              <a:t>Emails containing private information</a:t>
            </a:r>
          </a:p>
          <a:p>
            <a:pPr marL="913989" lvl="1" indent="-456994">
              <a:lnSpc>
                <a:spcPts val="5926"/>
              </a:lnSpc>
              <a:buFont typeface="Arial"/>
              <a:buChar char="•"/>
            </a:pPr>
            <a:r>
              <a:rPr lang="en-US" sz="4233">
                <a:solidFill>
                  <a:srgbClr val="FFFFFF"/>
                </a:solidFill>
                <a:latin typeface="Inter"/>
              </a:rPr>
              <a:t>Passwords</a:t>
            </a:r>
          </a:p>
          <a:p>
            <a:pPr marL="913989" lvl="1" indent="-456994">
              <a:lnSpc>
                <a:spcPts val="5926"/>
              </a:lnSpc>
              <a:buFont typeface="Arial"/>
              <a:buChar char="•"/>
            </a:pPr>
            <a:r>
              <a:rPr lang="en-US" sz="4233">
                <a:solidFill>
                  <a:srgbClr val="FFFFFF"/>
                </a:solidFill>
                <a:latin typeface="Inter"/>
              </a:rPr>
              <a:t>Personal data (address, social security number, passport number, drivers license number, etc.)</a:t>
            </a:r>
          </a:p>
          <a:p>
            <a:pPr marL="913989" lvl="1" indent="-456994">
              <a:lnSpc>
                <a:spcPts val="5926"/>
              </a:lnSpc>
              <a:buFont typeface="Arial"/>
              <a:buChar char="•"/>
            </a:pPr>
            <a:r>
              <a:rPr lang="en-US" sz="4233">
                <a:solidFill>
                  <a:srgbClr val="FFFFFF"/>
                </a:solidFill>
                <a:latin typeface="Inter"/>
              </a:rPr>
              <a:t>Financial data (credit/debit card number, bank account information)</a:t>
            </a:r>
          </a:p>
          <a:p>
            <a:pPr>
              <a:lnSpc>
                <a:spcPts val="5926"/>
              </a:lnSpc>
            </a:pPr>
            <a:endParaRPr lang="en-US" sz="4233">
              <a:solidFill>
                <a:srgbClr val="FFFFFF"/>
              </a:solidFill>
              <a:latin typeface="Inter"/>
            </a:endParaRPr>
          </a:p>
          <a:p>
            <a:pPr marL="0" lvl="0" indent="0" algn="l">
              <a:lnSpc>
                <a:spcPts val="5926"/>
              </a:lnSpc>
              <a:spcBef>
                <a:spcPct val="0"/>
              </a:spcBef>
            </a:pPr>
            <a:endParaRPr lang="en-US" sz="4233">
              <a:solidFill>
                <a:srgbClr val="FFFFFF"/>
              </a:solidFill>
              <a:latin typeface="Inte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flipH="1">
            <a:off x="15619753" y="9037032"/>
            <a:ext cx="1739268" cy="442536"/>
          </a:xfrm>
          <a:custGeom>
            <a:avLst/>
            <a:gdLst/>
            <a:ahLst/>
            <a:cxnLst/>
            <a:rect l="l" t="t" r="r" b="b"/>
            <a:pathLst>
              <a:path w="1739268" h="442536">
                <a:moveTo>
                  <a:pt x="1739267" y="0"/>
                </a:moveTo>
                <a:lnTo>
                  <a:pt x="0" y="0"/>
                </a:lnTo>
                <a:lnTo>
                  <a:pt x="0" y="442536"/>
                </a:lnTo>
                <a:lnTo>
                  <a:pt x="1739267" y="442536"/>
                </a:lnTo>
                <a:lnTo>
                  <a:pt x="1739267" y="0"/>
                </a:lnTo>
                <a:close/>
              </a:path>
            </a:pathLst>
          </a:custGeom>
          <a:blipFill>
            <a:blip r:embed="rId2">
              <a:extLst>
                <a:ext uri="{96DAC541-7B7A-43D3-8B79-37D633B846F1}">
                  <asvg:svgBlip xmlns:asvg="http://schemas.microsoft.com/office/drawing/2016/SVG/main" r:embed="rId3"/>
                </a:ext>
              </a:extLst>
            </a:blip>
            <a:stretch>
              <a:fillRect l="-68058" t="-596636" r="-68523" b="-233186"/>
            </a:stretch>
          </a:blipFill>
        </p:spPr>
        <p:txBody>
          <a:bodyPr/>
          <a:lstStyle/>
          <a:p>
            <a:endParaRPr lang="en-IN"/>
          </a:p>
        </p:txBody>
      </p:sp>
      <p:sp>
        <p:nvSpPr>
          <p:cNvPr id="3" name="AutoShape 3"/>
          <p:cNvSpPr/>
          <p:nvPr/>
        </p:nvSpPr>
        <p:spPr>
          <a:xfrm>
            <a:off x="8813592" y="9263062"/>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4" name="AutoShape 4"/>
          <p:cNvSpPr/>
          <p:nvPr/>
        </p:nvSpPr>
        <p:spPr>
          <a:xfrm>
            <a:off x="2119205" y="684213"/>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5" name="Freeform 5"/>
          <p:cNvSpPr/>
          <p:nvPr/>
        </p:nvSpPr>
        <p:spPr>
          <a:xfrm rot="5400000">
            <a:off x="781034" y="-20667"/>
            <a:ext cx="495333" cy="1400234"/>
          </a:xfrm>
          <a:custGeom>
            <a:avLst/>
            <a:gdLst/>
            <a:ahLst/>
            <a:cxnLst/>
            <a:rect l="l" t="t" r="r" b="b"/>
            <a:pathLst>
              <a:path w="495333" h="1400234">
                <a:moveTo>
                  <a:pt x="0" y="0"/>
                </a:moveTo>
                <a:lnTo>
                  <a:pt x="495332" y="0"/>
                </a:lnTo>
                <a:lnTo>
                  <a:pt x="495332" y="1400234"/>
                </a:lnTo>
                <a:lnTo>
                  <a:pt x="0" y="1400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flipH="1">
            <a:off x="14190257" y="-470531"/>
            <a:ext cx="4097743" cy="2299961"/>
          </a:xfrm>
          <a:custGeom>
            <a:avLst/>
            <a:gdLst/>
            <a:ahLst/>
            <a:cxnLst/>
            <a:rect l="l" t="t" r="r" b="b"/>
            <a:pathLst>
              <a:path w="4097743" h="2299961">
                <a:moveTo>
                  <a:pt x="4097743" y="0"/>
                </a:moveTo>
                <a:lnTo>
                  <a:pt x="0" y="0"/>
                </a:lnTo>
                <a:lnTo>
                  <a:pt x="0" y="2299962"/>
                </a:lnTo>
                <a:lnTo>
                  <a:pt x="4097743" y="2299962"/>
                </a:lnTo>
                <a:lnTo>
                  <a:pt x="4097743" y="0"/>
                </a:lnTo>
                <a:close/>
              </a:path>
            </a:pathLst>
          </a:custGeom>
          <a:blipFill>
            <a:blip r:embed="rId6"/>
            <a:stretch>
              <a:fillRect t="-115958"/>
            </a:stretch>
          </a:blipFill>
        </p:spPr>
        <p:txBody>
          <a:bodyPr/>
          <a:lstStyle/>
          <a:p>
            <a:endParaRPr lang="en-IN"/>
          </a:p>
        </p:txBody>
      </p:sp>
      <p:sp>
        <p:nvSpPr>
          <p:cNvPr id="7" name="Freeform 7"/>
          <p:cNvSpPr/>
          <p:nvPr/>
        </p:nvSpPr>
        <p:spPr>
          <a:xfrm flipV="1">
            <a:off x="-275328" y="8188951"/>
            <a:ext cx="4008290" cy="2581233"/>
          </a:xfrm>
          <a:custGeom>
            <a:avLst/>
            <a:gdLst/>
            <a:ahLst/>
            <a:cxnLst/>
            <a:rect l="l" t="t" r="r" b="b"/>
            <a:pathLst>
              <a:path w="4008290" h="2581233">
                <a:moveTo>
                  <a:pt x="0" y="2581233"/>
                </a:moveTo>
                <a:lnTo>
                  <a:pt x="4008290" y="2581233"/>
                </a:lnTo>
                <a:lnTo>
                  <a:pt x="4008290" y="0"/>
                </a:lnTo>
                <a:lnTo>
                  <a:pt x="0" y="0"/>
                </a:lnTo>
                <a:lnTo>
                  <a:pt x="0" y="2581233"/>
                </a:lnTo>
                <a:close/>
              </a:path>
            </a:pathLst>
          </a:custGeom>
          <a:blipFill>
            <a:blip r:embed="rId6"/>
            <a:stretch>
              <a:fillRect t="-92425" r="-2231"/>
            </a:stretch>
          </a:blipFill>
        </p:spPr>
        <p:txBody>
          <a:bodyPr/>
          <a:lstStyle/>
          <a:p>
            <a:endParaRPr lang="en-IN"/>
          </a:p>
        </p:txBody>
      </p:sp>
      <p:sp>
        <p:nvSpPr>
          <p:cNvPr id="8" name="TextBox 8"/>
          <p:cNvSpPr txBox="1"/>
          <p:nvPr/>
        </p:nvSpPr>
        <p:spPr>
          <a:xfrm>
            <a:off x="328583" y="1662967"/>
            <a:ext cx="18766876" cy="861403"/>
          </a:xfrm>
          <a:prstGeom prst="rect">
            <a:avLst/>
          </a:prstGeom>
        </p:spPr>
        <p:txBody>
          <a:bodyPr lIns="0" tIns="0" rIns="0" bIns="0" rtlCol="0" anchor="t">
            <a:spAutoFit/>
          </a:bodyPr>
          <a:lstStyle/>
          <a:p>
            <a:pPr marL="0" lvl="0" indent="0" algn="l">
              <a:lnSpc>
                <a:spcPts val="7118"/>
              </a:lnSpc>
              <a:spcBef>
                <a:spcPct val="0"/>
              </a:spcBef>
            </a:pPr>
            <a:r>
              <a:rPr lang="en-US" sz="5084">
                <a:solidFill>
                  <a:srgbClr val="FFFFFF"/>
                </a:solidFill>
                <a:latin typeface="Inter Bold"/>
              </a:rPr>
              <a:t>3) How do I avoid becoming a victim of a phishing scam?</a:t>
            </a:r>
          </a:p>
        </p:txBody>
      </p:sp>
      <p:sp>
        <p:nvSpPr>
          <p:cNvPr id="9" name="TextBox 9"/>
          <p:cNvSpPr txBox="1"/>
          <p:nvPr/>
        </p:nvSpPr>
        <p:spPr>
          <a:xfrm>
            <a:off x="0" y="3230794"/>
            <a:ext cx="17534018" cy="5806238"/>
          </a:xfrm>
          <a:prstGeom prst="rect">
            <a:avLst/>
          </a:prstGeom>
        </p:spPr>
        <p:txBody>
          <a:bodyPr lIns="0" tIns="0" rIns="0" bIns="0" rtlCol="0" anchor="t">
            <a:spAutoFit/>
          </a:bodyPr>
          <a:lstStyle/>
          <a:p>
            <a:pPr marL="1020097" lvl="1" indent="-510048">
              <a:lnSpc>
                <a:spcPts val="6614"/>
              </a:lnSpc>
              <a:buFont typeface="Arial"/>
              <a:buChar char="•"/>
            </a:pPr>
            <a:r>
              <a:rPr lang="en-US" sz="4724">
                <a:solidFill>
                  <a:srgbClr val="FFFFFF"/>
                </a:solidFill>
                <a:latin typeface="Inter"/>
              </a:rPr>
              <a:t>If you receive a request in which you are asked for confidential information, do not reply or click links or attachments.</a:t>
            </a:r>
          </a:p>
          <a:p>
            <a:pPr marL="1020097" lvl="1" indent="-510048" algn="l">
              <a:lnSpc>
                <a:spcPts val="6614"/>
              </a:lnSpc>
              <a:spcBef>
                <a:spcPct val="0"/>
              </a:spcBef>
              <a:buFont typeface="Arial"/>
              <a:buChar char="•"/>
            </a:pPr>
            <a:r>
              <a:rPr lang="en-US" sz="4724">
                <a:solidFill>
                  <a:srgbClr val="FFFFFF"/>
                </a:solidFill>
                <a:latin typeface="Inter"/>
              </a:rPr>
              <a:t>Remember that neither USC nor ITS will ever request that you submit personal information, including any passwords, over email.</a:t>
            </a:r>
          </a:p>
          <a:p>
            <a:pPr marL="0" lvl="0" indent="0" algn="l">
              <a:lnSpc>
                <a:spcPts val="6366"/>
              </a:lnSpc>
              <a:spcBef>
                <a:spcPct val="0"/>
              </a:spcBef>
            </a:pPr>
            <a:endParaRPr lang="en-US" sz="4724">
              <a:solidFill>
                <a:srgbClr val="FFFFFF"/>
              </a:solidFill>
              <a:latin typeface="Inte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flipH="1">
            <a:off x="15619753" y="9037032"/>
            <a:ext cx="1739268" cy="442536"/>
          </a:xfrm>
          <a:custGeom>
            <a:avLst/>
            <a:gdLst/>
            <a:ahLst/>
            <a:cxnLst/>
            <a:rect l="l" t="t" r="r" b="b"/>
            <a:pathLst>
              <a:path w="1739268" h="442536">
                <a:moveTo>
                  <a:pt x="1739267" y="0"/>
                </a:moveTo>
                <a:lnTo>
                  <a:pt x="0" y="0"/>
                </a:lnTo>
                <a:lnTo>
                  <a:pt x="0" y="442536"/>
                </a:lnTo>
                <a:lnTo>
                  <a:pt x="1739267" y="442536"/>
                </a:lnTo>
                <a:lnTo>
                  <a:pt x="1739267" y="0"/>
                </a:lnTo>
                <a:close/>
              </a:path>
            </a:pathLst>
          </a:custGeom>
          <a:blipFill>
            <a:blip r:embed="rId2">
              <a:extLst>
                <a:ext uri="{96DAC541-7B7A-43D3-8B79-37D633B846F1}">
                  <asvg:svgBlip xmlns:asvg="http://schemas.microsoft.com/office/drawing/2016/SVG/main" r:embed="rId3"/>
                </a:ext>
              </a:extLst>
            </a:blip>
            <a:stretch>
              <a:fillRect l="-68058" t="-596636" r="-68523" b="-233186"/>
            </a:stretch>
          </a:blipFill>
        </p:spPr>
        <p:txBody>
          <a:bodyPr/>
          <a:lstStyle/>
          <a:p>
            <a:endParaRPr lang="en-IN"/>
          </a:p>
        </p:txBody>
      </p:sp>
      <p:sp>
        <p:nvSpPr>
          <p:cNvPr id="3" name="AutoShape 3"/>
          <p:cNvSpPr/>
          <p:nvPr/>
        </p:nvSpPr>
        <p:spPr>
          <a:xfrm>
            <a:off x="8813592" y="9263062"/>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4" name="AutoShape 4"/>
          <p:cNvSpPr/>
          <p:nvPr/>
        </p:nvSpPr>
        <p:spPr>
          <a:xfrm>
            <a:off x="2119205" y="684213"/>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5" name="Freeform 5"/>
          <p:cNvSpPr/>
          <p:nvPr/>
        </p:nvSpPr>
        <p:spPr>
          <a:xfrm rot="5400000">
            <a:off x="781034" y="-20667"/>
            <a:ext cx="495333" cy="1400234"/>
          </a:xfrm>
          <a:custGeom>
            <a:avLst/>
            <a:gdLst/>
            <a:ahLst/>
            <a:cxnLst/>
            <a:rect l="l" t="t" r="r" b="b"/>
            <a:pathLst>
              <a:path w="495333" h="1400234">
                <a:moveTo>
                  <a:pt x="0" y="0"/>
                </a:moveTo>
                <a:lnTo>
                  <a:pt x="495332" y="0"/>
                </a:lnTo>
                <a:lnTo>
                  <a:pt x="495332" y="1400234"/>
                </a:lnTo>
                <a:lnTo>
                  <a:pt x="0" y="1400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flipH="1">
            <a:off x="14190257" y="-470531"/>
            <a:ext cx="4097743" cy="2299961"/>
          </a:xfrm>
          <a:custGeom>
            <a:avLst/>
            <a:gdLst/>
            <a:ahLst/>
            <a:cxnLst/>
            <a:rect l="l" t="t" r="r" b="b"/>
            <a:pathLst>
              <a:path w="4097743" h="2299961">
                <a:moveTo>
                  <a:pt x="4097743" y="0"/>
                </a:moveTo>
                <a:lnTo>
                  <a:pt x="0" y="0"/>
                </a:lnTo>
                <a:lnTo>
                  <a:pt x="0" y="2299962"/>
                </a:lnTo>
                <a:lnTo>
                  <a:pt x="4097743" y="2299962"/>
                </a:lnTo>
                <a:lnTo>
                  <a:pt x="4097743" y="0"/>
                </a:lnTo>
                <a:close/>
              </a:path>
            </a:pathLst>
          </a:custGeom>
          <a:blipFill>
            <a:blip r:embed="rId6"/>
            <a:stretch>
              <a:fillRect t="-115958"/>
            </a:stretch>
          </a:blipFill>
        </p:spPr>
        <p:txBody>
          <a:bodyPr/>
          <a:lstStyle/>
          <a:p>
            <a:endParaRPr lang="en-IN"/>
          </a:p>
        </p:txBody>
      </p:sp>
      <p:sp>
        <p:nvSpPr>
          <p:cNvPr id="7" name="Freeform 7"/>
          <p:cNvSpPr/>
          <p:nvPr/>
        </p:nvSpPr>
        <p:spPr>
          <a:xfrm flipV="1">
            <a:off x="-275328" y="8188951"/>
            <a:ext cx="4008290" cy="2581233"/>
          </a:xfrm>
          <a:custGeom>
            <a:avLst/>
            <a:gdLst/>
            <a:ahLst/>
            <a:cxnLst/>
            <a:rect l="l" t="t" r="r" b="b"/>
            <a:pathLst>
              <a:path w="4008290" h="2581233">
                <a:moveTo>
                  <a:pt x="0" y="2581233"/>
                </a:moveTo>
                <a:lnTo>
                  <a:pt x="4008290" y="2581233"/>
                </a:lnTo>
                <a:lnTo>
                  <a:pt x="4008290" y="0"/>
                </a:lnTo>
                <a:lnTo>
                  <a:pt x="0" y="0"/>
                </a:lnTo>
                <a:lnTo>
                  <a:pt x="0" y="2581233"/>
                </a:lnTo>
                <a:close/>
              </a:path>
            </a:pathLst>
          </a:custGeom>
          <a:blipFill>
            <a:blip r:embed="rId6"/>
            <a:stretch>
              <a:fillRect t="-92425" r="-2231"/>
            </a:stretch>
          </a:blipFill>
        </p:spPr>
        <p:txBody>
          <a:bodyPr/>
          <a:lstStyle/>
          <a:p>
            <a:endParaRPr lang="en-IN"/>
          </a:p>
        </p:txBody>
      </p:sp>
      <p:sp>
        <p:nvSpPr>
          <p:cNvPr id="8" name="TextBox 8"/>
          <p:cNvSpPr txBox="1"/>
          <p:nvPr/>
        </p:nvSpPr>
        <p:spPr>
          <a:xfrm>
            <a:off x="328583" y="1734181"/>
            <a:ext cx="17534018" cy="6644353"/>
          </a:xfrm>
          <a:prstGeom prst="rect">
            <a:avLst/>
          </a:prstGeom>
        </p:spPr>
        <p:txBody>
          <a:bodyPr lIns="0" tIns="0" rIns="0" bIns="0" rtlCol="0" anchor="t">
            <a:spAutoFit/>
          </a:bodyPr>
          <a:lstStyle/>
          <a:p>
            <a:pPr marL="1020097" lvl="1" indent="-510048">
              <a:lnSpc>
                <a:spcPts val="6614"/>
              </a:lnSpc>
              <a:buFont typeface="Arial"/>
              <a:buChar char="•"/>
            </a:pPr>
            <a:r>
              <a:rPr lang="en-US" sz="4724">
                <a:solidFill>
                  <a:srgbClr val="FFFFFF"/>
                </a:solidFill>
                <a:latin typeface="Inter"/>
              </a:rPr>
              <a:t>Never provide confidential information or documents through email. Always call or provide this type of information in person, when possible.</a:t>
            </a:r>
          </a:p>
          <a:p>
            <a:pPr marL="1020097" lvl="1" indent="-510048">
              <a:lnSpc>
                <a:spcPts val="6614"/>
              </a:lnSpc>
              <a:buFont typeface="Arial"/>
              <a:buChar char="•"/>
            </a:pPr>
            <a:r>
              <a:rPr lang="en-US" sz="4724">
                <a:solidFill>
                  <a:srgbClr val="FFFFFF"/>
                </a:solidFill>
                <a:latin typeface="Inter"/>
              </a:rPr>
              <a:t>If in doubt about an email, call the company/individual directly to verify. Be sure to call the phone number listed publicly online (if applicable). Do not use any phone numbers listed in messages sent to you and further</a:t>
            </a:r>
          </a:p>
          <a:p>
            <a:pPr marL="0" lvl="0" indent="0" algn="l">
              <a:lnSpc>
                <a:spcPts val="6366"/>
              </a:lnSpc>
              <a:spcBef>
                <a:spcPct val="0"/>
              </a:spcBef>
            </a:pPr>
            <a:endParaRPr lang="en-US" sz="4724">
              <a:solidFill>
                <a:srgbClr val="FFFFFF"/>
              </a:solidFill>
              <a:latin typeface="Inte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flipH="1">
            <a:off x="15619753" y="9037032"/>
            <a:ext cx="1739268" cy="442536"/>
          </a:xfrm>
          <a:custGeom>
            <a:avLst/>
            <a:gdLst/>
            <a:ahLst/>
            <a:cxnLst/>
            <a:rect l="l" t="t" r="r" b="b"/>
            <a:pathLst>
              <a:path w="1739268" h="442536">
                <a:moveTo>
                  <a:pt x="1739267" y="0"/>
                </a:moveTo>
                <a:lnTo>
                  <a:pt x="0" y="0"/>
                </a:lnTo>
                <a:lnTo>
                  <a:pt x="0" y="442536"/>
                </a:lnTo>
                <a:lnTo>
                  <a:pt x="1739267" y="442536"/>
                </a:lnTo>
                <a:lnTo>
                  <a:pt x="1739267" y="0"/>
                </a:lnTo>
                <a:close/>
              </a:path>
            </a:pathLst>
          </a:custGeom>
          <a:blipFill>
            <a:blip r:embed="rId2">
              <a:extLst>
                <a:ext uri="{96DAC541-7B7A-43D3-8B79-37D633B846F1}">
                  <asvg:svgBlip xmlns:asvg="http://schemas.microsoft.com/office/drawing/2016/SVG/main" r:embed="rId3"/>
                </a:ext>
              </a:extLst>
            </a:blip>
            <a:stretch>
              <a:fillRect l="-68058" t="-596636" r="-68523" b="-233186"/>
            </a:stretch>
          </a:blipFill>
        </p:spPr>
        <p:txBody>
          <a:bodyPr/>
          <a:lstStyle/>
          <a:p>
            <a:endParaRPr lang="en-IN"/>
          </a:p>
        </p:txBody>
      </p:sp>
      <p:sp>
        <p:nvSpPr>
          <p:cNvPr id="3" name="AutoShape 3"/>
          <p:cNvSpPr/>
          <p:nvPr/>
        </p:nvSpPr>
        <p:spPr>
          <a:xfrm>
            <a:off x="8813592" y="9263062"/>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4" name="AutoShape 4"/>
          <p:cNvSpPr/>
          <p:nvPr/>
        </p:nvSpPr>
        <p:spPr>
          <a:xfrm>
            <a:off x="2119205" y="684213"/>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5" name="Freeform 5"/>
          <p:cNvSpPr/>
          <p:nvPr/>
        </p:nvSpPr>
        <p:spPr>
          <a:xfrm rot="5400000">
            <a:off x="781034" y="-20667"/>
            <a:ext cx="495333" cy="1400234"/>
          </a:xfrm>
          <a:custGeom>
            <a:avLst/>
            <a:gdLst/>
            <a:ahLst/>
            <a:cxnLst/>
            <a:rect l="l" t="t" r="r" b="b"/>
            <a:pathLst>
              <a:path w="495333" h="1400234">
                <a:moveTo>
                  <a:pt x="0" y="0"/>
                </a:moveTo>
                <a:lnTo>
                  <a:pt x="495332" y="0"/>
                </a:lnTo>
                <a:lnTo>
                  <a:pt x="495332" y="1400234"/>
                </a:lnTo>
                <a:lnTo>
                  <a:pt x="0" y="1400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flipH="1">
            <a:off x="14190257" y="-470531"/>
            <a:ext cx="4097743" cy="2299961"/>
          </a:xfrm>
          <a:custGeom>
            <a:avLst/>
            <a:gdLst/>
            <a:ahLst/>
            <a:cxnLst/>
            <a:rect l="l" t="t" r="r" b="b"/>
            <a:pathLst>
              <a:path w="4097743" h="2299961">
                <a:moveTo>
                  <a:pt x="4097743" y="0"/>
                </a:moveTo>
                <a:lnTo>
                  <a:pt x="0" y="0"/>
                </a:lnTo>
                <a:lnTo>
                  <a:pt x="0" y="2299962"/>
                </a:lnTo>
                <a:lnTo>
                  <a:pt x="4097743" y="2299962"/>
                </a:lnTo>
                <a:lnTo>
                  <a:pt x="4097743" y="0"/>
                </a:lnTo>
                <a:close/>
              </a:path>
            </a:pathLst>
          </a:custGeom>
          <a:blipFill>
            <a:blip r:embed="rId6"/>
            <a:stretch>
              <a:fillRect t="-115958"/>
            </a:stretch>
          </a:blipFill>
        </p:spPr>
        <p:txBody>
          <a:bodyPr/>
          <a:lstStyle/>
          <a:p>
            <a:endParaRPr lang="en-IN"/>
          </a:p>
        </p:txBody>
      </p:sp>
      <p:sp>
        <p:nvSpPr>
          <p:cNvPr id="7" name="Freeform 7"/>
          <p:cNvSpPr/>
          <p:nvPr/>
        </p:nvSpPr>
        <p:spPr>
          <a:xfrm flipV="1">
            <a:off x="-275328" y="8188951"/>
            <a:ext cx="4008290" cy="2581233"/>
          </a:xfrm>
          <a:custGeom>
            <a:avLst/>
            <a:gdLst/>
            <a:ahLst/>
            <a:cxnLst/>
            <a:rect l="l" t="t" r="r" b="b"/>
            <a:pathLst>
              <a:path w="4008290" h="2581233">
                <a:moveTo>
                  <a:pt x="0" y="2581233"/>
                </a:moveTo>
                <a:lnTo>
                  <a:pt x="4008290" y="2581233"/>
                </a:lnTo>
                <a:lnTo>
                  <a:pt x="4008290" y="0"/>
                </a:lnTo>
                <a:lnTo>
                  <a:pt x="0" y="0"/>
                </a:lnTo>
                <a:lnTo>
                  <a:pt x="0" y="2581233"/>
                </a:lnTo>
                <a:close/>
              </a:path>
            </a:pathLst>
          </a:custGeom>
          <a:blipFill>
            <a:blip r:embed="rId6"/>
            <a:stretch>
              <a:fillRect t="-92425" r="-2231"/>
            </a:stretch>
          </a:blipFill>
        </p:spPr>
        <p:txBody>
          <a:bodyPr/>
          <a:lstStyle/>
          <a:p>
            <a:endParaRPr lang="en-IN"/>
          </a:p>
        </p:txBody>
      </p:sp>
      <p:sp>
        <p:nvSpPr>
          <p:cNvPr id="8" name="TextBox 8"/>
          <p:cNvSpPr txBox="1"/>
          <p:nvPr/>
        </p:nvSpPr>
        <p:spPr>
          <a:xfrm>
            <a:off x="328583" y="1662967"/>
            <a:ext cx="18766876" cy="861403"/>
          </a:xfrm>
          <a:prstGeom prst="rect">
            <a:avLst/>
          </a:prstGeom>
        </p:spPr>
        <p:txBody>
          <a:bodyPr lIns="0" tIns="0" rIns="0" bIns="0" rtlCol="0" anchor="t">
            <a:spAutoFit/>
          </a:bodyPr>
          <a:lstStyle/>
          <a:p>
            <a:pPr marL="0" lvl="0" indent="0" algn="l">
              <a:lnSpc>
                <a:spcPts val="7118"/>
              </a:lnSpc>
              <a:spcBef>
                <a:spcPct val="0"/>
              </a:spcBef>
            </a:pPr>
            <a:r>
              <a:rPr lang="en-US" sz="5084">
                <a:solidFill>
                  <a:srgbClr val="FFFFFF"/>
                </a:solidFill>
                <a:latin typeface="Inter Bold"/>
              </a:rPr>
              <a:t>4) How do I report a phishing email?</a:t>
            </a:r>
          </a:p>
        </p:txBody>
      </p:sp>
      <p:sp>
        <p:nvSpPr>
          <p:cNvPr id="9" name="TextBox 9"/>
          <p:cNvSpPr txBox="1"/>
          <p:nvPr/>
        </p:nvSpPr>
        <p:spPr>
          <a:xfrm>
            <a:off x="328583" y="2804532"/>
            <a:ext cx="17534018" cy="7482468"/>
          </a:xfrm>
          <a:prstGeom prst="rect">
            <a:avLst/>
          </a:prstGeom>
        </p:spPr>
        <p:txBody>
          <a:bodyPr lIns="0" tIns="0" rIns="0" bIns="0" rtlCol="0" anchor="t">
            <a:spAutoFit/>
          </a:bodyPr>
          <a:lstStyle/>
          <a:p>
            <a:pPr marL="1020097" lvl="1" indent="-510048">
              <a:lnSpc>
                <a:spcPts val="6614"/>
              </a:lnSpc>
              <a:buFont typeface="Arial"/>
              <a:buChar char="•"/>
            </a:pPr>
            <a:r>
              <a:rPr lang="en-US" sz="4724">
                <a:solidFill>
                  <a:srgbClr val="FFFFFF"/>
                </a:solidFill>
                <a:latin typeface="Inter"/>
              </a:rPr>
              <a:t>Forwarding Emails and Headers from Gmail (Google Apps at USC)</a:t>
            </a:r>
          </a:p>
          <a:p>
            <a:pPr marL="1020097" lvl="1" indent="-510048">
              <a:lnSpc>
                <a:spcPts val="6614"/>
              </a:lnSpc>
              <a:buFont typeface="Arial"/>
              <a:buChar char="•"/>
            </a:pPr>
            <a:r>
              <a:rPr lang="en-US" sz="4724">
                <a:solidFill>
                  <a:srgbClr val="FFFFFF"/>
                </a:solidFill>
                <a:latin typeface="Inter"/>
              </a:rPr>
              <a:t>Forwarding Emails and Headers from the Outlook Web App (Microsoft Office 365)</a:t>
            </a:r>
          </a:p>
          <a:p>
            <a:pPr marL="1020097" lvl="1" indent="-510048">
              <a:lnSpc>
                <a:spcPts val="6614"/>
              </a:lnSpc>
              <a:buFont typeface="Arial"/>
              <a:buChar char="•"/>
            </a:pPr>
            <a:r>
              <a:rPr lang="en-US" sz="4724">
                <a:solidFill>
                  <a:srgbClr val="FFFFFF"/>
                </a:solidFill>
                <a:latin typeface="Inter"/>
              </a:rPr>
              <a:t>Forwarding Emails from the Outlook Desktop Client (Windows and Mac)</a:t>
            </a:r>
          </a:p>
          <a:p>
            <a:pPr>
              <a:lnSpc>
                <a:spcPts val="6614"/>
              </a:lnSpc>
            </a:pPr>
            <a:endParaRPr lang="en-US" sz="4724">
              <a:solidFill>
                <a:srgbClr val="FFFFFF"/>
              </a:solidFill>
              <a:latin typeface="Inter"/>
            </a:endParaRPr>
          </a:p>
          <a:p>
            <a:pPr marL="1020097" lvl="1" indent="-510048">
              <a:lnSpc>
                <a:spcPts val="6614"/>
              </a:lnSpc>
              <a:buFont typeface="Arial"/>
              <a:buChar char="•"/>
            </a:pPr>
            <a:endParaRPr lang="en-US" sz="4724">
              <a:solidFill>
                <a:srgbClr val="FFFFFF"/>
              </a:solidFill>
              <a:latin typeface="Inter"/>
            </a:endParaRPr>
          </a:p>
          <a:p>
            <a:pPr marL="0" lvl="0" indent="0" algn="l">
              <a:lnSpc>
                <a:spcPts val="6366"/>
              </a:lnSpc>
              <a:spcBef>
                <a:spcPct val="0"/>
              </a:spcBef>
            </a:pPr>
            <a:endParaRPr lang="en-US" sz="4724">
              <a:solidFill>
                <a:srgbClr val="FFFFFF"/>
              </a:solidFill>
              <a:latin typeface="Inte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2572813" y="761106"/>
            <a:ext cx="6571187" cy="3548926"/>
            <a:chOff x="0" y="0"/>
            <a:chExt cx="2154309" cy="1163486"/>
          </a:xfrm>
        </p:grpSpPr>
        <p:sp>
          <p:nvSpPr>
            <p:cNvPr id="3" name="Freeform 3"/>
            <p:cNvSpPr/>
            <p:nvPr/>
          </p:nvSpPr>
          <p:spPr>
            <a:xfrm>
              <a:off x="0" y="0"/>
              <a:ext cx="2154309" cy="1163486"/>
            </a:xfrm>
            <a:custGeom>
              <a:avLst/>
              <a:gdLst/>
              <a:ahLst/>
              <a:cxnLst/>
              <a:rect l="l" t="t" r="r" b="b"/>
              <a:pathLst>
                <a:path w="2154309" h="1163486">
                  <a:moveTo>
                    <a:pt x="0" y="0"/>
                  </a:moveTo>
                  <a:lnTo>
                    <a:pt x="2154309" y="0"/>
                  </a:lnTo>
                  <a:lnTo>
                    <a:pt x="2154309" y="1163486"/>
                  </a:lnTo>
                  <a:lnTo>
                    <a:pt x="0" y="1163486"/>
                  </a:lnTo>
                  <a:close/>
                </a:path>
              </a:pathLst>
            </a:custGeom>
            <a:solidFill>
              <a:srgbClr val="000000">
                <a:alpha val="0"/>
              </a:srgbClr>
            </a:solidFill>
            <a:ln w="9525" cap="sq">
              <a:solidFill>
                <a:srgbClr val="FFFFFF"/>
              </a:solidFill>
              <a:prstDash val="solid"/>
              <a:miter/>
            </a:ln>
          </p:spPr>
          <p:txBody>
            <a:bodyPr/>
            <a:lstStyle/>
            <a:p>
              <a:endParaRPr lang="en-IN"/>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144000" y="3272282"/>
            <a:ext cx="5965449" cy="5014162"/>
            <a:chOff x="0" y="0"/>
            <a:chExt cx="1955723" cy="1643851"/>
          </a:xfrm>
        </p:grpSpPr>
        <p:sp>
          <p:nvSpPr>
            <p:cNvPr id="6" name="Freeform 6"/>
            <p:cNvSpPr/>
            <p:nvPr/>
          </p:nvSpPr>
          <p:spPr>
            <a:xfrm>
              <a:off x="0" y="0"/>
              <a:ext cx="1955723" cy="1643851"/>
            </a:xfrm>
            <a:custGeom>
              <a:avLst/>
              <a:gdLst/>
              <a:ahLst/>
              <a:cxnLst/>
              <a:rect l="l" t="t" r="r" b="b"/>
              <a:pathLst>
                <a:path w="1955723" h="1643851">
                  <a:moveTo>
                    <a:pt x="0" y="0"/>
                  </a:moveTo>
                  <a:lnTo>
                    <a:pt x="1955723" y="0"/>
                  </a:lnTo>
                  <a:lnTo>
                    <a:pt x="1955723" y="1643851"/>
                  </a:lnTo>
                  <a:lnTo>
                    <a:pt x="0" y="1643851"/>
                  </a:lnTo>
                  <a:close/>
                </a:path>
              </a:pathLst>
            </a:custGeom>
            <a:solidFill>
              <a:srgbClr val="000000">
                <a:alpha val="0"/>
              </a:srgbClr>
            </a:solidFill>
            <a:ln w="9525" cap="sq">
              <a:solidFill>
                <a:srgbClr val="FFFFFF"/>
              </a:solidFill>
              <a:prstDash val="solid"/>
              <a:miter/>
            </a:ln>
          </p:spPr>
          <p:txBody>
            <a:bodyPr/>
            <a:lstStyle/>
            <a:p>
              <a:endParaRPr lang="en-IN"/>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3115860" y="1103071"/>
            <a:ext cx="5609040" cy="2864995"/>
            <a:chOff x="0" y="0"/>
            <a:chExt cx="7478720" cy="3819994"/>
          </a:xfrm>
        </p:grpSpPr>
        <p:pic>
          <p:nvPicPr>
            <p:cNvPr id="9" name="Picture 9"/>
            <p:cNvPicPr>
              <a:picLocks noChangeAspect="1"/>
            </p:cNvPicPr>
            <p:nvPr/>
          </p:nvPicPr>
          <p:blipFill>
            <a:blip r:embed="rId2"/>
            <a:srcRect t="1437" b="1437"/>
            <a:stretch>
              <a:fillRect/>
            </a:stretch>
          </p:blipFill>
          <p:spPr>
            <a:xfrm>
              <a:off x="0" y="0"/>
              <a:ext cx="7478720" cy="3819994"/>
            </a:xfrm>
            <a:prstGeom prst="rect">
              <a:avLst/>
            </a:prstGeom>
          </p:spPr>
        </p:pic>
      </p:grpSp>
      <p:grpSp>
        <p:nvGrpSpPr>
          <p:cNvPr id="10" name="Group 10"/>
          <p:cNvGrpSpPr/>
          <p:nvPr/>
        </p:nvGrpSpPr>
        <p:grpSpPr>
          <a:xfrm>
            <a:off x="9426036" y="3607106"/>
            <a:ext cx="5418513" cy="4258534"/>
            <a:chOff x="0" y="0"/>
            <a:chExt cx="7224684" cy="5678045"/>
          </a:xfrm>
        </p:grpSpPr>
        <p:pic>
          <p:nvPicPr>
            <p:cNvPr id="11" name="Picture 11"/>
            <p:cNvPicPr>
              <a:picLocks noChangeAspect="1"/>
            </p:cNvPicPr>
            <p:nvPr/>
          </p:nvPicPr>
          <p:blipFill>
            <a:blip r:embed="rId3"/>
            <a:srcRect t="10980" b="10980"/>
            <a:stretch>
              <a:fillRect/>
            </a:stretch>
          </p:blipFill>
          <p:spPr>
            <a:xfrm>
              <a:off x="0" y="0"/>
              <a:ext cx="7224684" cy="5678045"/>
            </a:xfrm>
            <a:prstGeom prst="rect">
              <a:avLst/>
            </a:prstGeom>
          </p:spPr>
        </p:pic>
      </p:grpSp>
      <p:sp>
        <p:nvSpPr>
          <p:cNvPr id="12" name="AutoShape 12"/>
          <p:cNvSpPr/>
          <p:nvPr/>
        </p:nvSpPr>
        <p:spPr>
          <a:xfrm>
            <a:off x="10166278" y="2526044"/>
            <a:ext cx="7093019" cy="4762"/>
          </a:xfrm>
          <a:prstGeom prst="line">
            <a:avLst/>
          </a:prstGeom>
          <a:ln w="9525" cap="flat">
            <a:solidFill>
              <a:srgbClr val="FFFFFF"/>
            </a:solidFill>
            <a:prstDash val="solid"/>
            <a:headEnd type="none" w="sm" len="sm"/>
            <a:tailEnd type="none" w="sm" len="sm"/>
          </a:ln>
        </p:spPr>
        <p:txBody>
          <a:bodyPr/>
          <a:lstStyle/>
          <a:p>
            <a:endParaRPr lang="en-IN"/>
          </a:p>
        </p:txBody>
      </p:sp>
      <p:sp>
        <p:nvSpPr>
          <p:cNvPr id="13" name="AutoShape 13"/>
          <p:cNvSpPr/>
          <p:nvPr/>
        </p:nvSpPr>
        <p:spPr>
          <a:xfrm>
            <a:off x="1028700" y="9639157"/>
            <a:ext cx="5558673" cy="0"/>
          </a:xfrm>
          <a:prstGeom prst="line">
            <a:avLst/>
          </a:prstGeom>
          <a:ln w="9525" cap="flat">
            <a:solidFill>
              <a:srgbClr val="FFFFFF"/>
            </a:solidFill>
            <a:prstDash val="solid"/>
            <a:headEnd type="none" w="sm" len="sm"/>
            <a:tailEnd type="none" w="sm" len="sm"/>
          </a:ln>
        </p:spPr>
        <p:txBody>
          <a:bodyPr/>
          <a:lstStyle/>
          <a:p>
            <a:endParaRPr lang="en-IN"/>
          </a:p>
        </p:txBody>
      </p:sp>
      <p:sp>
        <p:nvSpPr>
          <p:cNvPr id="14" name="Freeform 14"/>
          <p:cNvSpPr/>
          <p:nvPr/>
        </p:nvSpPr>
        <p:spPr>
          <a:xfrm>
            <a:off x="7445036" y="9634395"/>
            <a:ext cx="1068183" cy="295111"/>
          </a:xfrm>
          <a:custGeom>
            <a:avLst/>
            <a:gdLst/>
            <a:ahLst/>
            <a:cxnLst/>
            <a:rect l="l" t="t" r="r" b="b"/>
            <a:pathLst>
              <a:path w="1068183" h="295111">
                <a:moveTo>
                  <a:pt x="0" y="0"/>
                </a:moveTo>
                <a:lnTo>
                  <a:pt x="1068183" y="0"/>
                </a:lnTo>
                <a:lnTo>
                  <a:pt x="1068183" y="295111"/>
                </a:lnTo>
                <a:lnTo>
                  <a:pt x="0" y="295111"/>
                </a:lnTo>
                <a:lnTo>
                  <a:pt x="0" y="0"/>
                </a:lnTo>
                <a:close/>
              </a:path>
            </a:pathLst>
          </a:custGeom>
          <a:blipFill>
            <a:blip r:embed="rId4">
              <a:extLst>
                <a:ext uri="{96DAC541-7B7A-43D3-8B79-37D633B846F1}">
                  <asvg:svgBlip xmlns:asvg="http://schemas.microsoft.com/office/drawing/2016/SVG/main" r:embed="rId5"/>
                </a:ext>
              </a:extLst>
            </a:blip>
            <a:stretch>
              <a:fillRect l="-171029" b="-818477"/>
            </a:stretch>
          </a:blipFill>
        </p:spPr>
        <p:txBody>
          <a:bodyPr/>
          <a:lstStyle/>
          <a:p>
            <a:endParaRPr lang="en-IN"/>
          </a:p>
        </p:txBody>
      </p:sp>
      <p:sp>
        <p:nvSpPr>
          <p:cNvPr id="15" name="Freeform 15"/>
          <p:cNvSpPr/>
          <p:nvPr/>
        </p:nvSpPr>
        <p:spPr>
          <a:xfrm rot="-5400000">
            <a:off x="1175756" y="3847825"/>
            <a:ext cx="308137" cy="1232550"/>
          </a:xfrm>
          <a:custGeom>
            <a:avLst/>
            <a:gdLst/>
            <a:ahLst/>
            <a:cxnLst/>
            <a:rect l="l" t="t" r="r" b="b"/>
            <a:pathLst>
              <a:path w="308137" h="1232550">
                <a:moveTo>
                  <a:pt x="0" y="0"/>
                </a:moveTo>
                <a:lnTo>
                  <a:pt x="308137" y="0"/>
                </a:lnTo>
                <a:lnTo>
                  <a:pt x="308137" y="1232550"/>
                </a:lnTo>
                <a:lnTo>
                  <a:pt x="0" y="12325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6" name="Freeform 16"/>
          <p:cNvSpPr/>
          <p:nvPr/>
        </p:nvSpPr>
        <p:spPr>
          <a:xfrm>
            <a:off x="-744961" y="-1210974"/>
            <a:ext cx="4149571" cy="4818080"/>
          </a:xfrm>
          <a:custGeom>
            <a:avLst/>
            <a:gdLst/>
            <a:ahLst/>
            <a:cxnLst/>
            <a:rect l="l" t="t" r="r" b="b"/>
            <a:pathLst>
              <a:path w="4149571" h="4818080">
                <a:moveTo>
                  <a:pt x="0" y="0"/>
                </a:moveTo>
                <a:lnTo>
                  <a:pt x="4149571" y="0"/>
                </a:lnTo>
                <a:lnTo>
                  <a:pt x="4149571" y="4818080"/>
                </a:lnTo>
                <a:lnTo>
                  <a:pt x="0" y="4818080"/>
                </a:lnTo>
                <a:lnTo>
                  <a:pt x="0" y="0"/>
                </a:lnTo>
                <a:close/>
              </a:path>
            </a:pathLst>
          </a:custGeom>
          <a:blipFill>
            <a:blip r:embed="rId8"/>
            <a:stretch>
              <a:fillRect/>
            </a:stretch>
          </a:blipFill>
        </p:spPr>
        <p:txBody>
          <a:bodyPr/>
          <a:lstStyle/>
          <a:p>
            <a:endParaRPr lang="en-IN"/>
          </a:p>
        </p:txBody>
      </p:sp>
      <p:sp>
        <p:nvSpPr>
          <p:cNvPr id="17" name="Freeform 17"/>
          <p:cNvSpPr/>
          <p:nvPr/>
        </p:nvSpPr>
        <p:spPr>
          <a:xfrm flipV="1">
            <a:off x="15572812" y="7147238"/>
            <a:ext cx="3636305" cy="4222124"/>
          </a:xfrm>
          <a:custGeom>
            <a:avLst/>
            <a:gdLst/>
            <a:ahLst/>
            <a:cxnLst/>
            <a:rect l="l" t="t" r="r" b="b"/>
            <a:pathLst>
              <a:path w="3636305" h="4222124">
                <a:moveTo>
                  <a:pt x="0" y="4222124"/>
                </a:moveTo>
                <a:lnTo>
                  <a:pt x="3636305" y="4222124"/>
                </a:lnTo>
                <a:lnTo>
                  <a:pt x="3636305" y="0"/>
                </a:lnTo>
                <a:lnTo>
                  <a:pt x="0" y="0"/>
                </a:lnTo>
                <a:lnTo>
                  <a:pt x="0" y="4222124"/>
                </a:lnTo>
                <a:close/>
              </a:path>
            </a:pathLst>
          </a:custGeom>
          <a:blipFill>
            <a:blip r:embed="rId8"/>
            <a:stretch>
              <a:fillRect/>
            </a:stretch>
          </a:blipFill>
        </p:spPr>
        <p:txBody>
          <a:bodyPr/>
          <a:lstStyle/>
          <a:p>
            <a:endParaRPr lang="en-IN"/>
          </a:p>
        </p:txBody>
      </p:sp>
      <p:sp>
        <p:nvSpPr>
          <p:cNvPr id="18" name="AutoShape 18"/>
          <p:cNvSpPr/>
          <p:nvPr/>
        </p:nvSpPr>
        <p:spPr>
          <a:xfrm flipV="1">
            <a:off x="1028704" y="9248469"/>
            <a:ext cx="5420913" cy="5069"/>
          </a:xfrm>
          <a:prstGeom prst="line">
            <a:avLst/>
          </a:prstGeom>
          <a:ln w="9525" cap="flat">
            <a:solidFill>
              <a:srgbClr val="FFFFFF"/>
            </a:solidFill>
            <a:prstDash val="solid"/>
            <a:headEnd type="none" w="sm" len="sm"/>
            <a:tailEnd type="none" w="sm" len="sm"/>
          </a:ln>
        </p:spPr>
        <p:txBody>
          <a:bodyPr/>
          <a:lstStyle/>
          <a:p>
            <a:endParaRPr lang="en-IN"/>
          </a:p>
        </p:txBody>
      </p:sp>
      <p:grpSp>
        <p:nvGrpSpPr>
          <p:cNvPr id="19" name="Group 19"/>
          <p:cNvGrpSpPr/>
          <p:nvPr/>
        </p:nvGrpSpPr>
        <p:grpSpPr>
          <a:xfrm>
            <a:off x="2534840" y="4310032"/>
            <a:ext cx="6571187" cy="3937093"/>
            <a:chOff x="0" y="0"/>
            <a:chExt cx="2154309" cy="1290743"/>
          </a:xfrm>
        </p:grpSpPr>
        <p:sp>
          <p:nvSpPr>
            <p:cNvPr id="20" name="Freeform 20"/>
            <p:cNvSpPr/>
            <p:nvPr/>
          </p:nvSpPr>
          <p:spPr>
            <a:xfrm>
              <a:off x="0" y="0"/>
              <a:ext cx="2154309" cy="1290743"/>
            </a:xfrm>
            <a:custGeom>
              <a:avLst/>
              <a:gdLst/>
              <a:ahLst/>
              <a:cxnLst/>
              <a:rect l="l" t="t" r="r" b="b"/>
              <a:pathLst>
                <a:path w="2154309" h="1290743">
                  <a:moveTo>
                    <a:pt x="0" y="0"/>
                  </a:moveTo>
                  <a:lnTo>
                    <a:pt x="2154309" y="0"/>
                  </a:lnTo>
                  <a:lnTo>
                    <a:pt x="2154309" y="1290743"/>
                  </a:lnTo>
                  <a:lnTo>
                    <a:pt x="0" y="1290743"/>
                  </a:lnTo>
                  <a:close/>
                </a:path>
              </a:pathLst>
            </a:custGeom>
            <a:solidFill>
              <a:srgbClr val="000000">
                <a:alpha val="0"/>
              </a:srgbClr>
            </a:solidFill>
            <a:ln w="9525" cap="sq">
              <a:solidFill>
                <a:srgbClr val="FFFFFF"/>
              </a:solidFill>
              <a:prstDash val="solid"/>
              <a:miter/>
            </a:ln>
          </p:spPr>
          <p:txBody>
            <a:bodyPr/>
            <a:lstStyle/>
            <a:p>
              <a:endParaRPr lang="en-IN"/>
            </a:p>
          </p:txBody>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22" name="Freeform 22"/>
          <p:cNvSpPr/>
          <p:nvPr/>
        </p:nvSpPr>
        <p:spPr>
          <a:xfrm>
            <a:off x="2850230" y="4464100"/>
            <a:ext cx="5940406" cy="3565159"/>
          </a:xfrm>
          <a:custGeom>
            <a:avLst/>
            <a:gdLst/>
            <a:ahLst/>
            <a:cxnLst/>
            <a:rect l="l" t="t" r="r" b="b"/>
            <a:pathLst>
              <a:path w="5940406" h="3565159">
                <a:moveTo>
                  <a:pt x="0" y="0"/>
                </a:moveTo>
                <a:lnTo>
                  <a:pt x="5940406" y="0"/>
                </a:lnTo>
                <a:lnTo>
                  <a:pt x="5940406" y="3565159"/>
                </a:lnTo>
                <a:lnTo>
                  <a:pt x="0" y="3565159"/>
                </a:lnTo>
                <a:lnTo>
                  <a:pt x="0" y="0"/>
                </a:lnTo>
                <a:close/>
              </a:path>
            </a:pathLst>
          </a:custGeom>
          <a:blipFill>
            <a:blip r:embed="rId9"/>
            <a:stretch>
              <a:fillRect l="-6505" r="-6505" b="-5919"/>
            </a:stretch>
          </a:blipFill>
        </p:spPr>
        <p:txBody>
          <a:bodyPr/>
          <a:lstStyle/>
          <a:p>
            <a:endParaRPr lang="en-IN"/>
          </a:p>
        </p:txBody>
      </p:sp>
      <p:sp>
        <p:nvSpPr>
          <p:cNvPr id="23" name="TextBox 23"/>
          <p:cNvSpPr txBox="1"/>
          <p:nvPr/>
        </p:nvSpPr>
        <p:spPr>
          <a:xfrm>
            <a:off x="9187816" y="1465018"/>
            <a:ext cx="13831816" cy="625878"/>
          </a:xfrm>
          <a:prstGeom prst="rect">
            <a:avLst/>
          </a:prstGeom>
        </p:spPr>
        <p:txBody>
          <a:bodyPr lIns="0" tIns="0" rIns="0" bIns="0" rtlCol="0" anchor="t">
            <a:spAutoFit/>
          </a:bodyPr>
          <a:lstStyle/>
          <a:p>
            <a:pPr marL="0" lvl="0" indent="0" algn="just">
              <a:lnSpc>
                <a:spcPts val="5246"/>
              </a:lnSpc>
              <a:spcBef>
                <a:spcPct val="0"/>
              </a:spcBef>
            </a:pPr>
            <a:r>
              <a:rPr lang="en-US" sz="3747">
                <a:solidFill>
                  <a:srgbClr val="FFFFFF"/>
                </a:solidFill>
                <a:latin typeface="Inter"/>
              </a:rPr>
              <a:t>“Don’t be the next victim of cybercrime.”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557235" y="1442510"/>
            <a:ext cx="7677999" cy="4950122"/>
            <a:chOff x="0" y="0"/>
            <a:chExt cx="2517168" cy="1622856"/>
          </a:xfrm>
        </p:grpSpPr>
        <p:sp>
          <p:nvSpPr>
            <p:cNvPr id="3" name="Freeform 3"/>
            <p:cNvSpPr/>
            <p:nvPr/>
          </p:nvSpPr>
          <p:spPr>
            <a:xfrm>
              <a:off x="0" y="0"/>
              <a:ext cx="2517168" cy="1622856"/>
            </a:xfrm>
            <a:custGeom>
              <a:avLst/>
              <a:gdLst/>
              <a:ahLst/>
              <a:cxnLst/>
              <a:rect l="l" t="t" r="r" b="b"/>
              <a:pathLst>
                <a:path w="2517168" h="1622856">
                  <a:moveTo>
                    <a:pt x="0" y="0"/>
                  </a:moveTo>
                  <a:lnTo>
                    <a:pt x="2517168" y="0"/>
                  </a:lnTo>
                  <a:lnTo>
                    <a:pt x="2517168" y="1622856"/>
                  </a:lnTo>
                  <a:lnTo>
                    <a:pt x="0" y="1622856"/>
                  </a:lnTo>
                  <a:close/>
                </a:path>
              </a:pathLst>
            </a:custGeom>
            <a:solidFill>
              <a:srgbClr val="000000">
                <a:alpha val="0"/>
              </a:srgbClr>
            </a:solidFill>
            <a:ln w="9525" cap="sq">
              <a:solidFill>
                <a:srgbClr val="FFFFFF"/>
              </a:solidFill>
              <a:prstDash val="solid"/>
              <a:miter/>
            </a:ln>
          </p:spPr>
          <p:txBody>
            <a:bodyPr/>
            <a:lstStyle/>
            <a:p>
              <a:endParaRPr lang="en-IN"/>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9052761" y="3894368"/>
            <a:ext cx="7677999" cy="4950122"/>
            <a:chOff x="0" y="0"/>
            <a:chExt cx="2517168" cy="1622856"/>
          </a:xfrm>
        </p:grpSpPr>
        <p:sp>
          <p:nvSpPr>
            <p:cNvPr id="6" name="Freeform 6"/>
            <p:cNvSpPr/>
            <p:nvPr/>
          </p:nvSpPr>
          <p:spPr>
            <a:xfrm>
              <a:off x="0" y="0"/>
              <a:ext cx="2517168" cy="1622856"/>
            </a:xfrm>
            <a:custGeom>
              <a:avLst/>
              <a:gdLst/>
              <a:ahLst/>
              <a:cxnLst/>
              <a:rect l="l" t="t" r="r" b="b"/>
              <a:pathLst>
                <a:path w="2517168" h="1622856">
                  <a:moveTo>
                    <a:pt x="0" y="0"/>
                  </a:moveTo>
                  <a:lnTo>
                    <a:pt x="2517168" y="0"/>
                  </a:lnTo>
                  <a:lnTo>
                    <a:pt x="2517168" y="1622856"/>
                  </a:lnTo>
                  <a:lnTo>
                    <a:pt x="0" y="1622856"/>
                  </a:lnTo>
                  <a:close/>
                </a:path>
              </a:pathLst>
            </a:custGeom>
            <a:solidFill>
              <a:srgbClr val="000000">
                <a:alpha val="0"/>
              </a:srgbClr>
            </a:solidFill>
            <a:ln w="9525" cap="sq">
              <a:solidFill>
                <a:srgbClr val="FFFFFF"/>
              </a:solidFill>
              <a:prstDash val="solid"/>
              <a:miter/>
            </a:ln>
          </p:spPr>
          <p:txBody>
            <a:bodyPr/>
            <a:lstStyle/>
            <a:p>
              <a:endParaRPr lang="en-IN"/>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985291" y="1763413"/>
            <a:ext cx="6821888" cy="4308316"/>
            <a:chOff x="0" y="0"/>
            <a:chExt cx="9095851" cy="5744421"/>
          </a:xfrm>
        </p:grpSpPr>
        <p:pic>
          <p:nvPicPr>
            <p:cNvPr id="9" name="Picture 9"/>
            <p:cNvPicPr>
              <a:picLocks noChangeAspect="1"/>
            </p:cNvPicPr>
            <p:nvPr/>
          </p:nvPicPr>
          <p:blipFill>
            <a:blip r:embed="rId2"/>
            <a:srcRect t="2693" b="2693"/>
            <a:stretch>
              <a:fillRect/>
            </a:stretch>
          </p:blipFill>
          <p:spPr>
            <a:xfrm>
              <a:off x="0" y="0"/>
              <a:ext cx="9095851" cy="5744421"/>
            </a:xfrm>
            <a:prstGeom prst="rect">
              <a:avLst/>
            </a:prstGeom>
          </p:spPr>
        </p:pic>
      </p:grpSp>
      <p:grpSp>
        <p:nvGrpSpPr>
          <p:cNvPr id="10" name="Group 10"/>
          <p:cNvGrpSpPr/>
          <p:nvPr/>
        </p:nvGrpSpPr>
        <p:grpSpPr>
          <a:xfrm>
            <a:off x="9480816" y="4215271"/>
            <a:ext cx="6821888" cy="4308316"/>
            <a:chOff x="0" y="0"/>
            <a:chExt cx="9095851" cy="5744421"/>
          </a:xfrm>
        </p:grpSpPr>
        <p:pic>
          <p:nvPicPr>
            <p:cNvPr id="11" name="Picture 11"/>
            <p:cNvPicPr>
              <a:picLocks noChangeAspect="1"/>
            </p:cNvPicPr>
            <p:nvPr/>
          </p:nvPicPr>
          <p:blipFill>
            <a:blip r:embed="rId3"/>
            <a:srcRect l="5466" r="5466"/>
            <a:stretch>
              <a:fillRect/>
            </a:stretch>
          </p:blipFill>
          <p:spPr>
            <a:xfrm>
              <a:off x="0" y="0"/>
              <a:ext cx="9095851" cy="5744421"/>
            </a:xfrm>
            <a:prstGeom prst="rect">
              <a:avLst/>
            </a:prstGeom>
          </p:spPr>
        </p:pic>
      </p:grpSp>
      <p:sp>
        <p:nvSpPr>
          <p:cNvPr id="12" name="AutoShape 12"/>
          <p:cNvSpPr/>
          <p:nvPr/>
        </p:nvSpPr>
        <p:spPr>
          <a:xfrm flipV="1">
            <a:off x="11309847" y="3453037"/>
            <a:ext cx="5420913" cy="5069"/>
          </a:xfrm>
          <a:prstGeom prst="line">
            <a:avLst/>
          </a:prstGeom>
          <a:ln w="9525" cap="flat">
            <a:solidFill>
              <a:srgbClr val="FFFFFF"/>
            </a:solidFill>
            <a:prstDash val="solid"/>
            <a:headEnd type="none" w="sm" len="sm"/>
            <a:tailEnd type="none" w="sm" len="sm"/>
          </a:ln>
        </p:spPr>
        <p:txBody>
          <a:bodyPr/>
          <a:lstStyle/>
          <a:p>
            <a:endParaRPr lang="en-IN"/>
          </a:p>
        </p:txBody>
      </p:sp>
      <p:sp>
        <p:nvSpPr>
          <p:cNvPr id="13" name="AutoShape 13"/>
          <p:cNvSpPr/>
          <p:nvPr/>
        </p:nvSpPr>
        <p:spPr>
          <a:xfrm>
            <a:off x="1557235" y="6791284"/>
            <a:ext cx="5558673" cy="0"/>
          </a:xfrm>
          <a:prstGeom prst="line">
            <a:avLst/>
          </a:prstGeom>
          <a:ln w="9525" cap="flat">
            <a:solidFill>
              <a:srgbClr val="FFFFFF"/>
            </a:solidFill>
            <a:prstDash val="solid"/>
            <a:headEnd type="none" w="sm" len="sm"/>
            <a:tailEnd type="none" w="sm" len="sm"/>
          </a:ln>
        </p:spPr>
        <p:txBody>
          <a:bodyPr/>
          <a:lstStyle/>
          <a:p>
            <a:endParaRPr lang="en-IN"/>
          </a:p>
        </p:txBody>
      </p:sp>
      <p:sp>
        <p:nvSpPr>
          <p:cNvPr id="14" name="Freeform 14"/>
          <p:cNvSpPr/>
          <p:nvPr/>
        </p:nvSpPr>
        <p:spPr>
          <a:xfrm>
            <a:off x="7594331" y="6643728"/>
            <a:ext cx="1068183" cy="295111"/>
          </a:xfrm>
          <a:custGeom>
            <a:avLst/>
            <a:gdLst/>
            <a:ahLst/>
            <a:cxnLst/>
            <a:rect l="l" t="t" r="r" b="b"/>
            <a:pathLst>
              <a:path w="1068183" h="295111">
                <a:moveTo>
                  <a:pt x="0" y="0"/>
                </a:moveTo>
                <a:lnTo>
                  <a:pt x="1068183" y="0"/>
                </a:lnTo>
                <a:lnTo>
                  <a:pt x="1068183" y="295111"/>
                </a:lnTo>
                <a:lnTo>
                  <a:pt x="0" y="295111"/>
                </a:lnTo>
                <a:lnTo>
                  <a:pt x="0" y="0"/>
                </a:lnTo>
                <a:close/>
              </a:path>
            </a:pathLst>
          </a:custGeom>
          <a:blipFill>
            <a:blip r:embed="rId4">
              <a:extLst>
                <a:ext uri="{96DAC541-7B7A-43D3-8B79-37D633B846F1}">
                  <asvg:svgBlip xmlns:asvg="http://schemas.microsoft.com/office/drawing/2016/SVG/main" r:embed="rId5"/>
                </a:ext>
              </a:extLst>
            </a:blip>
            <a:stretch>
              <a:fillRect l="-171029" b="-818477"/>
            </a:stretch>
          </a:blipFill>
        </p:spPr>
        <p:txBody>
          <a:bodyPr/>
          <a:lstStyle/>
          <a:p>
            <a:endParaRPr lang="en-IN"/>
          </a:p>
        </p:txBody>
      </p:sp>
      <p:sp>
        <p:nvSpPr>
          <p:cNvPr id="15" name="Freeform 15"/>
          <p:cNvSpPr/>
          <p:nvPr/>
        </p:nvSpPr>
        <p:spPr>
          <a:xfrm rot="-5400000">
            <a:off x="4061301" y="258356"/>
            <a:ext cx="308137" cy="1232550"/>
          </a:xfrm>
          <a:custGeom>
            <a:avLst/>
            <a:gdLst/>
            <a:ahLst/>
            <a:cxnLst/>
            <a:rect l="l" t="t" r="r" b="b"/>
            <a:pathLst>
              <a:path w="308137" h="1232550">
                <a:moveTo>
                  <a:pt x="0" y="0"/>
                </a:moveTo>
                <a:lnTo>
                  <a:pt x="308138" y="0"/>
                </a:lnTo>
                <a:lnTo>
                  <a:pt x="308138" y="1232550"/>
                </a:lnTo>
                <a:lnTo>
                  <a:pt x="0" y="12325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6" name="Freeform 16"/>
          <p:cNvSpPr/>
          <p:nvPr/>
        </p:nvSpPr>
        <p:spPr>
          <a:xfrm>
            <a:off x="-744961" y="-1210974"/>
            <a:ext cx="4149571" cy="4818080"/>
          </a:xfrm>
          <a:custGeom>
            <a:avLst/>
            <a:gdLst/>
            <a:ahLst/>
            <a:cxnLst/>
            <a:rect l="l" t="t" r="r" b="b"/>
            <a:pathLst>
              <a:path w="4149571" h="4818080">
                <a:moveTo>
                  <a:pt x="0" y="0"/>
                </a:moveTo>
                <a:lnTo>
                  <a:pt x="4149571" y="0"/>
                </a:lnTo>
                <a:lnTo>
                  <a:pt x="4149571" y="4818080"/>
                </a:lnTo>
                <a:lnTo>
                  <a:pt x="0" y="4818080"/>
                </a:lnTo>
                <a:lnTo>
                  <a:pt x="0" y="0"/>
                </a:lnTo>
                <a:close/>
              </a:path>
            </a:pathLst>
          </a:custGeom>
          <a:blipFill>
            <a:blip r:embed="rId8"/>
            <a:stretch>
              <a:fillRect/>
            </a:stretch>
          </a:blipFill>
        </p:spPr>
        <p:txBody>
          <a:bodyPr/>
          <a:lstStyle/>
          <a:p>
            <a:endParaRPr lang="en-IN"/>
          </a:p>
        </p:txBody>
      </p:sp>
      <p:sp>
        <p:nvSpPr>
          <p:cNvPr id="17" name="Freeform 17"/>
          <p:cNvSpPr/>
          <p:nvPr/>
        </p:nvSpPr>
        <p:spPr>
          <a:xfrm flipV="1">
            <a:off x="15572812" y="7147238"/>
            <a:ext cx="3636305" cy="4222124"/>
          </a:xfrm>
          <a:custGeom>
            <a:avLst/>
            <a:gdLst/>
            <a:ahLst/>
            <a:cxnLst/>
            <a:rect l="l" t="t" r="r" b="b"/>
            <a:pathLst>
              <a:path w="3636305" h="4222124">
                <a:moveTo>
                  <a:pt x="0" y="4222124"/>
                </a:moveTo>
                <a:lnTo>
                  <a:pt x="3636305" y="4222124"/>
                </a:lnTo>
                <a:lnTo>
                  <a:pt x="3636305" y="0"/>
                </a:lnTo>
                <a:lnTo>
                  <a:pt x="0" y="0"/>
                </a:lnTo>
                <a:lnTo>
                  <a:pt x="0" y="4222124"/>
                </a:lnTo>
                <a:close/>
              </a:path>
            </a:pathLst>
          </a:custGeom>
          <a:blipFill>
            <a:blip r:embed="rId8"/>
            <a:stretch>
              <a:fillRect/>
            </a:stretch>
          </a:blipFill>
        </p:spPr>
        <p:txBody>
          <a:bodyPr/>
          <a:lstStyle/>
          <a:p>
            <a:endParaRPr lang="en-IN"/>
          </a:p>
        </p:txBody>
      </p:sp>
      <p:sp>
        <p:nvSpPr>
          <p:cNvPr id="18" name="TextBox 18"/>
          <p:cNvSpPr txBox="1"/>
          <p:nvPr/>
        </p:nvSpPr>
        <p:spPr>
          <a:xfrm>
            <a:off x="9480816" y="2551738"/>
            <a:ext cx="8807179" cy="467912"/>
          </a:xfrm>
          <a:prstGeom prst="rect">
            <a:avLst/>
          </a:prstGeom>
        </p:spPr>
        <p:txBody>
          <a:bodyPr lIns="0" tIns="0" rIns="0" bIns="0" rtlCol="0" anchor="t">
            <a:spAutoFit/>
          </a:bodyPr>
          <a:lstStyle/>
          <a:p>
            <a:pPr marL="0" lvl="0" indent="0" algn="just">
              <a:lnSpc>
                <a:spcPts val="3854"/>
              </a:lnSpc>
              <a:spcBef>
                <a:spcPct val="0"/>
              </a:spcBef>
            </a:pPr>
            <a:r>
              <a:rPr lang="en-US" sz="2752">
                <a:solidFill>
                  <a:srgbClr val="FFFFFF"/>
                </a:solidFill>
                <a:latin typeface="Inter"/>
              </a:rPr>
              <a:t>In a world of bits and bytes, I'm the ultimate hacker.</a:t>
            </a:r>
          </a:p>
        </p:txBody>
      </p:sp>
      <p:sp>
        <p:nvSpPr>
          <p:cNvPr id="19" name="AutoShape 19"/>
          <p:cNvSpPr/>
          <p:nvPr/>
        </p:nvSpPr>
        <p:spPr>
          <a:xfrm flipV="1">
            <a:off x="10151895" y="9726541"/>
            <a:ext cx="5420913" cy="5069"/>
          </a:xfrm>
          <a:prstGeom prst="line">
            <a:avLst/>
          </a:prstGeom>
          <a:ln w="9525" cap="flat">
            <a:solidFill>
              <a:srgbClr val="FFFFFF"/>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5982" y="-2985377"/>
            <a:ext cx="6693369" cy="3672986"/>
          </a:xfrm>
          <a:custGeom>
            <a:avLst/>
            <a:gdLst/>
            <a:ahLst/>
            <a:cxnLst/>
            <a:rect l="l" t="t" r="r" b="b"/>
            <a:pathLst>
              <a:path w="6693369" h="3672986">
                <a:moveTo>
                  <a:pt x="0" y="0"/>
                </a:moveTo>
                <a:lnTo>
                  <a:pt x="6693370" y="0"/>
                </a:lnTo>
                <a:lnTo>
                  <a:pt x="6693370" y="3672987"/>
                </a:lnTo>
                <a:lnTo>
                  <a:pt x="0" y="3672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647617" y="4142261"/>
            <a:ext cx="15611683" cy="5104232"/>
          </a:xfrm>
          <a:prstGeom prst="rect">
            <a:avLst/>
          </a:prstGeom>
        </p:spPr>
        <p:txBody>
          <a:bodyPr lIns="0" tIns="0" rIns="0" bIns="0" rtlCol="0" anchor="t">
            <a:spAutoFit/>
          </a:bodyPr>
          <a:lstStyle/>
          <a:p>
            <a:pPr algn="ctr">
              <a:lnSpc>
                <a:spcPts val="5831"/>
              </a:lnSpc>
            </a:pPr>
            <a:r>
              <a:rPr lang="en-US" sz="4165" spc="-83">
                <a:solidFill>
                  <a:srgbClr val="FFFFFF"/>
                </a:solidFill>
                <a:latin typeface="Arial Unicode"/>
              </a:rPr>
              <a:t>Phishing domains are designed to look like legitimate websites, with logos, colors, and layouts that mimic those of the real sites.</a:t>
            </a:r>
          </a:p>
          <a:p>
            <a:pPr algn="ctr">
              <a:lnSpc>
                <a:spcPts val="5831"/>
              </a:lnSpc>
            </a:pPr>
            <a:r>
              <a:rPr lang="en-US" sz="4165" spc="-83">
                <a:solidFill>
                  <a:srgbClr val="FFFFFF"/>
                </a:solidFill>
                <a:latin typeface="Arial Unicode"/>
              </a:rPr>
              <a:t> They often use similar domain names, such as adding an extra letter or changing a letter to a number, to make it difficult for users to detect the difference. These tactics are used to trick users into providing sensitive information, such as login credentials or credit card numbers.</a:t>
            </a:r>
          </a:p>
        </p:txBody>
      </p:sp>
      <p:sp>
        <p:nvSpPr>
          <p:cNvPr id="4" name="TextBox 4"/>
          <p:cNvSpPr txBox="1"/>
          <p:nvPr/>
        </p:nvSpPr>
        <p:spPr>
          <a:xfrm>
            <a:off x="1028700" y="1771635"/>
            <a:ext cx="16230600" cy="1907637"/>
          </a:xfrm>
          <a:prstGeom prst="rect">
            <a:avLst/>
          </a:prstGeom>
        </p:spPr>
        <p:txBody>
          <a:bodyPr lIns="0" tIns="0" rIns="0" bIns="0" rtlCol="0" anchor="t">
            <a:spAutoFit/>
          </a:bodyPr>
          <a:lstStyle/>
          <a:p>
            <a:pPr algn="ctr">
              <a:lnSpc>
                <a:spcPts val="7209"/>
              </a:lnSpc>
            </a:pPr>
            <a:r>
              <a:rPr lang="en-US" sz="7209">
                <a:solidFill>
                  <a:srgbClr val="4DB3CE"/>
                </a:solidFill>
                <a:latin typeface="Helios Extended Bold"/>
              </a:rPr>
              <a:t>The Look and Feel of Genuine Domains</a:t>
            </a:r>
          </a:p>
        </p:txBody>
      </p:sp>
      <p:sp>
        <p:nvSpPr>
          <p:cNvPr id="5" name="Freeform 5"/>
          <p:cNvSpPr/>
          <p:nvPr/>
        </p:nvSpPr>
        <p:spPr>
          <a:xfrm>
            <a:off x="13493170" y="9789418"/>
            <a:ext cx="6693369" cy="3672986"/>
          </a:xfrm>
          <a:custGeom>
            <a:avLst/>
            <a:gdLst/>
            <a:ahLst/>
            <a:cxnLst/>
            <a:rect l="l" t="t" r="r" b="b"/>
            <a:pathLst>
              <a:path w="6693369" h="3672986">
                <a:moveTo>
                  <a:pt x="0" y="0"/>
                </a:moveTo>
                <a:lnTo>
                  <a:pt x="6693369" y="0"/>
                </a:lnTo>
                <a:lnTo>
                  <a:pt x="6693369" y="3672987"/>
                </a:lnTo>
                <a:lnTo>
                  <a:pt x="0" y="3672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flipH="1">
            <a:off x="9005478" y="3834883"/>
            <a:ext cx="895962" cy="227967"/>
          </a:xfrm>
          <a:custGeom>
            <a:avLst/>
            <a:gdLst/>
            <a:ahLst/>
            <a:cxnLst/>
            <a:rect l="l" t="t" r="r" b="b"/>
            <a:pathLst>
              <a:path w="895962" h="227967">
                <a:moveTo>
                  <a:pt x="895962" y="0"/>
                </a:moveTo>
                <a:lnTo>
                  <a:pt x="0" y="0"/>
                </a:lnTo>
                <a:lnTo>
                  <a:pt x="0" y="227967"/>
                </a:lnTo>
                <a:lnTo>
                  <a:pt x="895962" y="227967"/>
                </a:lnTo>
                <a:lnTo>
                  <a:pt x="895962" y="0"/>
                </a:lnTo>
                <a:close/>
              </a:path>
            </a:pathLst>
          </a:custGeom>
          <a:blipFill>
            <a:blip r:embed="rId4">
              <a:extLst>
                <a:ext uri="{96DAC541-7B7A-43D3-8B79-37D633B846F1}">
                  <asvg:svgBlip xmlns:asvg="http://schemas.microsoft.com/office/drawing/2016/SVG/main" r:embed="rId5"/>
                </a:ext>
              </a:extLst>
            </a:blip>
            <a:stretch>
              <a:fillRect l="-66963" t="-238188" r="-69619" b="-591635"/>
            </a:stretch>
          </a:blipFill>
        </p:spPr>
        <p:txBody>
          <a:bodyPr/>
          <a:lstStyle/>
          <a:p>
            <a:endParaRPr lang="en-IN"/>
          </a:p>
        </p:txBody>
      </p:sp>
      <p:sp>
        <p:nvSpPr>
          <p:cNvPr id="7" name="Freeform 7"/>
          <p:cNvSpPr/>
          <p:nvPr/>
        </p:nvSpPr>
        <p:spPr>
          <a:xfrm>
            <a:off x="371490" y="8779608"/>
            <a:ext cx="1314419" cy="1314419"/>
          </a:xfrm>
          <a:custGeom>
            <a:avLst/>
            <a:gdLst/>
            <a:ahLst/>
            <a:cxnLst/>
            <a:rect l="l" t="t" r="r" b="b"/>
            <a:pathLst>
              <a:path w="1314419" h="1314419">
                <a:moveTo>
                  <a:pt x="0" y="0"/>
                </a:moveTo>
                <a:lnTo>
                  <a:pt x="1314420" y="0"/>
                </a:lnTo>
                <a:lnTo>
                  <a:pt x="1314420" y="1314420"/>
                </a:lnTo>
                <a:lnTo>
                  <a:pt x="0" y="13144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2147022" y="9436818"/>
            <a:ext cx="1911103" cy="236176"/>
          </a:xfrm>
          <a:custGeom>
            <a:avLst/>
            <a:gdLst/>
            <a:ahLst/>
            <a:cxnLst/>
            <a:rect l="l" t="t" r="r" b="b"/>
            <a:pathLst>
              <a:path w="1911103" h="236176">
                <a:moveTo>
                  <a:pt x="0" y="0"/>
                </a:moveTo>
                <a:lnTo>
                  <a:pt x="1911102" y="0"/>
                </a:lnTo>
                <a:lnTo>
                  <a:pt x="1911102" y="236176"/>
                </a:lnTo>
                <a:lnTo>
                  <a:pt x="0" y="236176"/>
                </a:lnTo>
                <a:lnTo>
                  <a:pt x="0" y="0"/>
                </a:lnTo>
                <a:close/>
              </a:path>
            </a:pathLst>
          </a:custGeom>
          <a:blipFill>
            <a:blip r:embed="rId8">
              <a:extLst>
                <a:ext uri="{96DAC541-7B7A-43D3-8B79-37D633B846F1}">
                  <asvg:svgBlip xmlns:asvg="http://schemas.microsoft.com/office/drawing/2016/SVG/main" r:embed="rId9"/>
                </a:ext>
              </a:extLst>
            </a:blip>
            <a:stretch>
              <a:fillRect b="-657599"/>
            </a:stretch>
          </a:blipFill>
        </p:spPr>
        <p:txBody>
          <a:bodyPr/>
          <a:lstStyle/>
          <a:p>
            <a:endParaRPr lang="en-IN"/>
          </a:p>
        </p:txBody>
      </p:sp>
      <p:sp>
        <p:nvSpPr>
          <p:cNvPr id="9" name="Freeform 9"/>
          <p:cNvSpPr/>
          <p:nvPr/>
        </p:nvSpPr>
        <p:spPr>
          <a:xfrm>
            <a:off x="16602090" y="371490"/>
            <a:ext cx="1314419" cy="1314419"/>
          </a:xfrm>
          <a:custGeom>
            <a:avLst/>
            <a:gdLst/>
            <a:ahLst/>
            <a:cxnLst/>
            <a:rect l="l" t="t" r="r" b="b"/>
            <a:pathLst>
              <a:path w="1314419" h="1314419">
                <a:moveTo>
                  <a:pt x="0" y="0"/>
                </a:moveTo>
                <a:lnTo>
                  <a:pt x="1314420" y="0"/>
                </a:lnTo>
                <a:lnTo>
                  <a:pt x="1314420" y="1314420"/>
                </a:lnTo>
                <a:lnTo>
                  <a:pt x="0" y="13144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14208358"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8">
              <a:extLst>
                <a:ext uri="{96DAC541-7B7A-43D3-8B79-37D633B846F1}">
                  <asvg:svgBlip xmlns:asvg="http://schemas.microsoft.com/office/drawing/2016/SVG/main" r:embed="rId9"/>
                </a:ext>
              </a:extLst>
            </a:blip>
            <a:stretch>
              <a:fillRect b="-657599"/>
            </a:stretch>
          </a:blipFill>
        </p:spPr>
        <p:txBody>
          <a:bodyPr/>
          <a:lstStyle/>
          <a:p>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410308" y="3637599"/>
            <a:ext cx="5288301" cy="5518771"/>
            <a:chOff x="0" y="0"/>
            <a:chExt cx="1392804" cy="1453504"/>
          </a:xfrm>
        </p:grpSpPr>
        <p:sp>
          <p:nvSpPr>
            <p:cNvPr id="3" name="Freeform 3"/>
            <p:cNvSpPr/>
            <p:nvPr/>
          </p:nvSpPr>
          <p:spPr>
            <a:xfrm>
              <a:off x="0" y="0"/>
              <a:ext cx="1392804" cy="1453504"/>
            </a:xfrm>
            <a:custGeom>
              <a:avLst/>
              <a:gdLst/>
              <a:ahLst/>
              <a:cxnLst/>
              <a:rect l="l" t="t" r="r" b="b"/>
              <a:pathLst>
                <a:path w="1392804" h="1453504">
                  <a:moveTo>
                    <a:pt x="74663" y="0"/>
                  </a:moveTo>
                  <a:lnTo>
                    <a:pt x="1318141" y="0"/>
                  </a:lnTo>
                  <a:cubicBezTo>
                    <a:pt x="1359376" y="0"/>
                    <a:pt x="1392804" y="33428"/>
                    <a:pt x="1392804" y="74663"/>
                  </a:cubicBezTo>
                  <a:lnTo>
                    <a:pt x="1392804" y="1378841"/>
                  </a:lnTo>
                  <a:cubicBezTo>
                    <a:pt x="1392804" y="1398643"/>
                    <a:pt x="1384937" y="1417634"/>
                    <a:pt x="1370936" y="1431635"/>
                  </a:cubicBezTo>
                  <a:cubicBezTo>
                    <a:pt x="1356934" y="1445637"/>
                    <a:pt x="1337943" y="1453504"/>
                    <a:pt x="1318141" y="1453504"/>
                  </a:cubicBezTo>
                  <a:lnTo>
                    <a:pt x="74663" y="1453504"/>
                  </a:lnTo>
                  <a:cubicBezTo>
                    <a:pt x="54861" y="1453504"/>
                    <a:pt x="35870" y="1445637"/>
                    <a:pt x="21868" y="1431635"/>
                  </a:cubicBezTo>
                  <a:cubicBezTo>
                    <a:pt x="7866" y="1417634"/>
                    <a:pt x="0" y="1398643"/>
                    <a:pt x="0" y="1378841"/>
                  </a:cubicBezTo>
                  <a:lnTo>
                    <a:pt x="0" y="74663"/>
                  </a:lnTo>
                  <a:cubicBezTo>
                    <a:pt x="0" y="54861"/>
                    <a:pt x="7866" y="35870"/>
                    <a:pt x="21868" y="21868"/>
                  </a:cubicBezTo>
                  <a:cubicBezTo>
                    <a:pt x="35870" y="7866"/>
                    <a:pt x="54861" y="0"/>
                    <a:pt x="74663" y="0"/>
                  </a:cubicBezTo>
                  <a:close/>
                </a:path>
              </a:pathLst>
            </a:custGeom>
            <a:solidFill>
              <a:srgbClr val="2D3526"/>
            </a:solidFill>
            <a:ln cap="rnd">
              <a:noFill/>
              <a:prstDash val="solid"/>
              <a:round/>
            </a:ln>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041509" y="3637599"/>
            <a:ext cx="4776388" cy="5518771"/>
            <a:chOff x="0" y="0"/>
            <a:chExt cx="1257979" cy="1453504"/>
          </a:xfrm>
        </p:grpSpPr>
        <p:sp>
          <p:nvSpPr>
            <p:cNvPr id="6" name="Freeform 6"/>
            <p:cNvSpPr/>
            <p:nvPr/>
          </p:nvSpPr>
          <p:spPr>
            <a:xfrm>
              <a:off x="0" y="0"/>
              <a:ext cx="1257979" cy="1453504"/>
            </a:xfrm>
            <a:custGeom>
              <a:avLst/>
              <a:gdLst/>
              <a:ahLst/>
              <a:cxnLst/>
              <a:rect l="l" t="t" r="r" b="b"/>
              <a:pathLst>
                <a:path w="1257979" h="1453504">
                  <a:moveTo>
                    <a:pt x="82665" y="0"/>
                  </a:moveTo>
                  <a:lnTo>
                    <a:pt x="1175314" y="0"/>
                  </a:lnTo>
                  <a:cubicBezTo>
                    <a:pt x="1220968" y="0"/>
                    <a:pt x="1257979" y="37010"/>
                    <a:pt x="1257979" y="82665"/>
                  </a:cubicBezTo>
                  <a:lnTo>
                    <a:pt x="1257979" y="1370839"/>
                  </a:lnTo>
                  <a:cubicBezTo>
                    <a:pt x="1257979" y="1416493"/>
                    <a:pt x="1220968" y="1453504"/>
                    <a:pt x="1175314" y="1453504"/>
                  </a:cubicBezTo>
                  <a:lnTo>
                    <a:pt x="82665" y="1453504"/>
                  </a:lnTo>
                  <a:cubicBezTo>
                    <a:pt x="37010" y="1453504"/>
                    <a:pt x="0" y="1416493"/>
                    <a:pt x="0" y="1370839"/>
                  </a:cubicBezTo>
                  <a:lnTo>
                    <a:pt x="0" y="82665"/>
                  </a:lnTo>
                  <a:cubicBezTo>
                    <a:pt x="0" y="37010"/>
                    <a:pt x="37010" y="0"/>
                    <a:pt x="82665" y="0"/>
                  </a:cubicBezTo>
                  <a:close/>
                </a:path>
              </a:pathLst>
            </a:custGeom>
            <a:solidFill>
              <a:srgbClr val="2D3526"/>
            </a:solidFill>
            <a:ln cap="rnd">
              <a:noFill/>
              <a:prstDash val="solid"/>
              <a:round/>
            </a:ln>
          </p:spPr>
          <p:txBody>
            <a:bodyPr/>
            <a:lstStyle/>
            <a:p>
              <a:endParaRPr lang="en-IN"/>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2576235" y="3637599"/>
            <a:ext cx="5087482" cy="5518771"/>
            <a:chOff x="0" y="0"/>
            <a:chExt cx="1339913" cy="1453504"/>
          </a:xfrm>
        </p:grpSpPr>
        <p:sp>
          <p:nvSpPr>
            <p:cNvPr id="9" name="Freeform 9"/>
            <p:cNvSpPr/>
            <p:nvPr/>
          </p:nvSpPr>
          <p:spPr>
            <a:xfrm>
              <a:off x="0" y="0"/>
              <a:ext cx="1339913" cy="1453504"/>
            </a:xfrm>
            <a:custGeom>
              <a:avLst/>
              <a:gdLst/>
              <a:ahLst/>
              <a:cxnLst/>
              <a:rect l="l" t="t" r="r" b="b"/>
              <a:pathLst>
                <a:path w="1339913" h="1453504">
                  <a:moveTo>
                    <a:pt x="77610" y="0"/>
                  </a:moveTo>
                  <a:lnTo>
                    <a:pt x="1262303" y="0"/>
                  </a:lnTo>
                  <a:cubicBezTo>
                    <a:pt x="1305166" y="0"/>
                    <a:pt x="1339913" y="34747"/>
                    <a:pt x="1339913" y="77610"/>
                  </a:cubicBezTo>
                  <a:lnTo>
                    <a:pt x="1339913" y="1375894"/>
                  </a:lnTo>
                  <a:cubicBezTo>
                    <a:pt x="1339913" y="1418757"/>
                    <a:pt x="1305166" y="1453504"/>
                    <a:pt x="1262303" y="1453504"/>
                  </a:cubicBezTo>
                  <a:lnTo>
                    <a:pt x="77610" y="1453504"/>
                  </a:lnTo>
                  <a:cubicBezTo>
                    <a:pt x="34747" y="1453504"/>
                    <a:pt x="0" y="1418757"/>
                    <a:pt x="0" y="1375894"/>
                  </a:cubicBezTo>
                  <a:lnTo>
                    <a:pt x="0" y="77610"/>
                  </a:lnTo>
                  <a:cubicBezTo>
                    <a:pt x="0" y="34747"/>
                    <a:pt x="34747" y="0"/>
                    <a:pt x="77610" y="0"/>
                  </a:cubicBezTo>
                  <a:close/>
                </a:path>
              </a:pathLst>
            </a:custGeom>
            <a:solidFill>
              <a:srgbClr val="2D3526"/>
            </a:solidFill>
            <a:ln cap="rnd">
              <a:noFill/>
              <a:prstDash val="solid"/>
              <a:round/>
            </a:ln>
          </p:spPr>
          <p:txBody>
            <a:bodyPr/>
            <a:lstStyle/>
            <a:p>
              <a:endParaRPr lang="en-IN"/>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455466" y="72009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TextBox 12"/>
          <p:cNvSpPr txBox="1"/>
          <p:nvPr/>
        </p:nvSpPr>
        <p:spPr>
          <a:xfrm>
            <a:off x="3582515" y="4063999"/>
            <a:ext cx="943886" cy="1079501"/>
          </a:xfrm>
          <a:prstGeom prst="rect">
            <a:avLst/>
          </a:prstGeom>
        </p:spPr>
        <p:txBody>
          <a:bodyPr lIns="0" tIns="0" rIns="0" bIns="0" rtlCol="0" anchor="t">
            <a:spAutoFit/>
          </a:bodyPr>
          <a:lstStyle/>
          <a:p>
            <a:pPr algn="ctr">
              <a:lnSpc>
                <a:spcPts val="8000"/>
              </a:lnSpc>
            </a:pPr>
            <a:r>
              <a:rPr lang="en-US" sz="8000">
                <a:solidFill>
                  <a:srgbClr val="FFFFFF"/>
                </a:solidFill>
                <a:latin typeface="The Seasons"/>
              </a:rPr>
              <a:t>1</a:t>
            </a:r>
          </a:p>
        </p:txBody>
      </p:sp>
      <p:sp>
        <p:nvSpPr>
          <p:cNvPr id="13" name="TextBox 13"/>
          <p:cNvSpPr txBox="1"/>
          <p:nvPr/>
        </p:nvSpPr>
        <p:spPr>
          <a:xfrm>
            <a:off x="8962406" y="4063999"/>
            <a:ext cx="943886" cy="1079437"/>
          </a:xfrm>
          <a:prstGeom prst="rect">
            <a:avLst/>
          </a:prstGeom>
        </p:spPr>
        <p:txBody>
          <a:bodyPr lIns="0" tIns="0" rIns="0" bIns="0" rtlCol="0" anchor="t">
            <a:spAutoFit/>
          </a:bodyPr>
          <a:lstStyle/>
          <a:p>
            <a:pPr algn="ctr">
              <a:lnSpc>
                <a:spcPts val="8000"/>
              </a:lnSpc>
            </a:pPr>
            <a:r>
              <a:rPr lang="en-US" sz="8000">
                <a:solidFill>
                  <a:srgbClr val="FFFFFF"/>
                </a:solidFill>
                <a:latin typeface="The Seasons"/>
              </a:rPr>
              <a:t>2</a:t>
            </a:r>
          </a:p>
        </p:txBody>
      </p:sp>
      <p:sp>
        <p:nvSpPr>
          <p:cNvPr id="14" name="TextBox 14"/>
          <p:cNvSpPr txBox="1"/>
          <p:nvPr/>
        </p:nvSpPr>
        <p:spPr>
          <a:xfrm>
            <a:off x="14644311" y="4063999"/>
            <a:ext cx="943886" cy="1079501"/>
          </a:xfrm>
          <a:prstGeom prst="rect">
            <a:avLst/>
          </a:prstGeom>
        </p:spPr>
        <p:txBody>
          <a:bodyPr lIns="0" tIns="0" rIns="0" bIns="0" rtlCol="0" anchor="t">
            <a:spAutoFit/>
          </a:bodyPr>
          <a:lstStyle/>
          <a:p>
            <a:pPr algn="ctr">
              <a:lnSpc>
                <a:spcPts val="8000"/>
              </a:lnSpc>
            </a:pPr>
            <a:r>
              <a:rPr lang="en-US" sz="8000">
                <a:solidFill>
                  <a:srgbClr val="FFFFFF"/>
                </a:solidFill>
                <a:latin typeface="The Seasons"/>
              </a:rPr>
              <a:t>3</a:t>
            </a:r>
          </a:p>
        </p:txBody>
      </p:sp>
      <p:sp>
        <p:nvSpPr>
          <p:cNvPr id="15" name="TextBox 15"/>
          <p:cNvSpPr txBox="1"/>
          <p:nvPr/>
        </p:nvSpPr>
        <p:spPr>
          <a:xfrm>
            <a:off x="426059" y="1440585"/>
            <a:ext cx="14221974" cy="1387389"/>
          </a:xfrm>
          <a:prstGeom prst="rect">
            <a:avLst/>
          </a:prstGeom>
        </p:spPr>
        <p:txBody>
          <a:bodyPr lIns="0" tIns="0" rIns="0" bIns="0" rtlCol="0" anchor="t">
            <a:spAutoFit/>
          </a:bodyPr>
          <a:lstStyle/>
          <a:p>
            <a:pPr algn="ctr">
              <a:lnSpc>
                <a:spcPts val="9999"/>
              </a:lnSpc>
            </a:pPr>
            <a:r>
              <a:rPr lang="en-US" sz="9999">
                <a:solidFill>
                  <a:srgbClr val="F1F2F2"/>
                </a:solidFill>
                <a:latin typeface="Helios Extended"/>
              </a:rPr>
              <a:t>ITS IMPORTANT TO</a:t>
            </a:r>
          </a:p>
        </p:txBody>
      </p:sp>
      <p:sp>
        <p:nvSpPr>
          <p:cNvPr id="16" name="Freeform 16"/>
          <p:cNvSpPr/>
          <p:nvPr/>
        </p:nvSpPr>
        <p:spPr>
          <a:xfrm>
            <a:off x="15119976" y="-2263933"/>
            <a:ext cx="6693369" cy="3672986"/>
          </a:xfrm>
          <a:custGeom>
            <a:avLst/>
            <a:gdLst/>
            <a:ahLst/>
            <a:cxnLst/>
            <a:rect l="l" t="t" r="r" b="b"/>
            <a:pathLst>
              <a:path w="6693369" h="3672986">
                <a:moveTo>
                  <a:pt x="0" y="0"/>
                </a:moveTo>
                <a:lnTo>
                  <a:pt x="6693369" y="0"/>
                </a:lnTo>
                <a:lnTo>
                  <a:pt x="6693369" y="3672986"/>
                </a:lnTo>
                <a:lnTo>
                  <a:pt x="0" y="3672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7" name="TextBox 17"/>
          <p:cNvSpPr txBox="1"/>
          <p:nvPr/>
        </p:nvSpPr>
        <p:spPr>
          <a:xfrm>
            <a:off x="1601934" y="5613390"/>
            <a:ext cx="4905049" cy="2824257"/>
          </a:xfrm>
          <a:prstGeom prst="rect">
            <a:avLst/>
          </a:prstGeom>
        </p:spPr>
        <p:txBody>
          <a:bodyPr lIns="0" tIns="0" rIns="0" bIns="0" rtlCol="0" anchor="t">
            <a:spAutoFit/>
          </a:bodyPr>
          <a:lstStyle/>
          <a:p>
            <a:pPr algn="ctr">
              <a:lnSpc>
                <a:spcPts val="4554"/>
              </a:lnSpc>
              <a:spcBef>
                <a:spcPct val="0"/>
              </a:spcBef>
            </a:pPr>
            <a:r>
              <a:rPr lang="en-US" sz="3253">
                <a:solidFill>
                  <a:srgbClr val="F1F2F2"/>
                </a:solidFill>
                <a:latin typeface="Inter"/>
              </a:rPr>
              <a:t> pay attention to the details when visiting websites, especially when entering sensitive information. </a:t>
            </a:r>
          </a:p>
        </p:txBody>
      </p:sp>
      <p:sp>
        <p:nvSpPr>
          <p:cNvPr id="18" name="TextBox 18"/>
          <p:cNvSpPr txBox="1"/>
          <p:nvPr/>
        </p:nvSpPr>
        <p:spPr>
          <a:xfrm>
            <a:off x="6153629" y="5318993"/>
            <a:ext cx="6561441" cy="3118654"/>
          </a:xfrm>
          <a:prstGeom prst="rect">
            <a:avLst/>
          </a:prstGeom>
        </p:spPr>
        <p:txBody>
          <a:bodyPr lIns="0" tIns="0" rIns="0" bIns="0" rtlCol="0" anchor="t">
            <a:spAutoFit/>
          </a:bodyPr>
          <a:lstStyle/>
          <a:p>
            <a:pPr algn="ctr">
              <a:lnSpc>
                <a:spcPts val="4164"/>
              </a:lnSpc>
              <a:spcBef>
                <a:spcPct val="0"/>
              </a:spcBef>
            </a:pPr>
            <a:r>
              <a:rPr lang="en-US" sz="2974">
                <a:solidFill>
                  <a:srgbClr val="FFFFFF"/>
                </a:solidFill>
                <a:latin typeface="Inter"/>
              </a:rPr>
              <a:t>Check the URL</a:t>
            </a:r>
          </a:p>
          <a:p>
            <a:pPr algn="ctr">
              <a:lnSpc>
                <a:spcPts val="4164"/>
              </a:lnSpc>
              <a:spcBef>
                <a:spcPct val="0"/>
              </a:spcBef>
            </a:pPr>
            <a:r>
              <a:rPr lang="en-US" sz="2974">
                <a:solidFill>
                  <a:srgbClr val="FFFFFF"/>
                </a:solidFill>
                <a:latin typeface="Inter"/>
              </a:rPr>
              <a:t> carefully</a:t>
            </a:r>
          </a:p>
          <a:p>
            <a:pPr algn="ctr">
              <a:lnSpc>
                <a:spcPts val="4164"/>
              </a:lnSpc>
              <a:spcBef>
                <a:spcPct val="0"/>
              </a:spcBef>
            </a:pPr>
            <a:r>
              <a:rPr lang="en-US" sz="2974">
                <a:solidFill>
                  <a:srgbClr val="FFFFFF"/>
                </a:solidFill>
                <a:latin typeface="Inter"/>
              </a:rPr>
              <a:t> and look for any</a:t>
            </a:r>
          </a:p>
          <a:p>
            <a:pPr algn="ctr">
              <a:lnSpc>
                <a:spcPts val="4164"/>
              </a:lnSpc>
              <a:spcBef>
                <a:spcPct val="0"/>
              </a:spcBef>
            </a:pPr>
            <a:r>
              <a:rPr lang="en-US" sz="2974">
                <a:solidFill>
                  <a:srgbClr val="FFFFFF"/>
                </a:solidFill>
                <a:latin typeface="Inter"/>
              </a:rPr>
              <a:t> misspellings</a:t>
            </a:r>
          </a:p>
          <a:p>
            <a:pPr algn="ctr">
              <a:lnSpc>
                <a:spcPts val="4164"/>
              </a:lnSpc>
              <a:spcBef>
                <a:spcPct val="0"/>
              </a:spcBef>
            </a:pPr>
            <a:r>
              <a:rPr lang="en-US" sz="2974">
                <a:solidFill>
                  <a:srgbClr val="FFFFFF"/>
                </a:solidFill>
                <a:latin typeface="Inter"/>
              </a:rPr>
              <a:t> or unusual </a:t>
            </a:r>
          </a:p>
          <a:p>
            <a:pPr algn="ctr">
              <a:lnSpc>
                <a:spcPts val="4164"/>
              </a:lnSpc>
              <a:spcBef>
                <a:spcPct val="0"/>
              </a:spcBef>
            </a:pPr>
            <a:r>
              <a:rPr lang="en-US" sz="2974">
                <a:solidFill>
                  <a:srgbClr val="FFFFFF"/>
                </a:solidFill>
                <a:latin typeface="Inter"/>
              </a:rPr>
              <a:t>characters.</a:t>
            </a:r>
          </a:p>
        </p:txBody>
      </p:sp>
      <p:sp>
        <p:nvSpPr>
          <p:cNvPr id="19" name="TextBox 19"/>
          <p:cNvSpPr txBox="1"/>
          <p:nvPr/>
        </p:nvSpPr>
        <p:spPr>
          <a:xfrm>
            <a:off x="12715070" y="5613390"/>
            <a:ext cx="4802369" cy="2510572"/>
          </a:xfrm>
          <a:prstGeom prst="rect">
            <a:avLst/>
          </a:prstGeom>
        </p:spPr>
        <p:txBody>
          <a:bodyPr lIns="0" tIns="0" rIns="0" bIns="0" rtlCol="0" anchor="t">
            <a:spAutoFit/>
          </a:bodyPr>
          <a:lstStyle/>
          <a:p>
            <a:pPr algn="ctr">
              <a:lnSpc>
                <a:spcPts val="5083"/>
              </a:lnSpc>
              <a:spcBef>
                <a:spcPct val="0"/>
              </a:spcBef>
            </a:pPr>
            <a:r>
              <a:rPr lang="en-US" sz="3631">
                <a:solidFill>
                  <a:srgbClr val="FFFFFF"/>
                </a:solidFill>
                <a:latin typeface="Inter"/>
              </a:rPr>
              <a:t>be wary of pop-up </a:t>
            </a:r>
          </a:p>
          <a:p>
            <a:pPr algn="ctr">
              <a:lnSpc>
                <a:spcPts val="5083"/>
              </a:lnSpc>
              <a:spcBef>
                <a:spcPct val="0"/>
              </a:spcBef>
            </a:pPr>
            <a:r>
              <a:rPr lang="en-US" sz="3631">
                <a:solidFill>
                  <a:srgbClr val="FFFFFF"/>
                </a:solidFill>
                <a:latin typeface="Inter"/>
              </a:rPr>
              <a:t>windows or </a:t>
            </a:r>
          </a:p>
          <a:p>
            <a:pPr algn="ctr">
              <a:lnSpc>
                <a:spcPts val="5083"/>
              </a:lnSpc>
              <a:spcBef>
                <a:spcPct val="0"/>
              </a:spcBef>
            </a:pPr>
            <a:r>
              <a:rPr lang="en-US" sz="3631">
                <a:solidFill>
                  <a:srgbClr val="FFFFFF"/>
                </a:solidFill>
                <a:latin typeface="Inter"/>
              </a:rPr>
              <a:t>requests for personal </a:t>
            </a:r>
          </a:p>
          <a:p>
            <a:pPr algn="ctr">
              <a:lnSpc>
                <a:spcPts val="5083"/>
              </a:lnSpc>
              <a:spcBef>
                <a:spcPct val="0"/>
              </a:spcBef>
            </a:pPr>
            <a:r>
              <a:rPr lang="en-US" sz="3631">
                <a:solidFill>
                  <a:srgbClr val="FFFFFF"/>
                </a:solidFill>
                <a:latin typeface="Inter"/>
              </a:rPr>
              <a:t>information.</a:t>
            </a:r>
          </a:p>
        </p:txBody>
      </p:sp>
      <p:sp>
        <p:nvSpPr>
          <p:cNvPr id="20" name="Freeform 20"/>
          <p:cNvSpPr/>
          <p:nvPr/>
        </p:nvSpPr>
        <p:spPr>
          <a:xfrm flipH="1">
            <a:off x="159064" y="385138"/>
            <a:ext cx="1739272" cy="432245"/>
          </a:xfrm>
          <a:custGeom>
            <a:avLst/>
            <a:gdLst/>
            <a:ahLst/>
            <a:cxnLst/>
            <a:rect l="l" t="t" r="r" b="b"/>
            <a:pathLst>
              <a:path w="1739272" h="432245">
                <a:moveTo>
                  <a:pt x="1739272" y="0"/>
                </a:moveTo>
                <a:lnTo>
                  <a:pt x="0" y="0"/>
                </a:lnTo>
                <a:lnTo>
                  <a:pt x="0" y="432245"/>
                </a:lnTo>
                <a:lnTo>
                  <a:pt x="1739272" y="432245"/>
                </a:lnTo>
                <a:lnTo>
                  <a:pt x="1739272" y="0"/>
                </a:lnTo>
                <a:close/>
              </a:path>
            </a:pathLst>
          </a:custGeom>
          <a:blipFill>
            <a:blip r:embed="rId6">
              <a:extLst>
                <a:ext uri="{96DAC541-7B7A-43D3-8B79-37D633B846F1}">
                  <asvg:svgBlip xmlns:asvg="http://schemas.microsoft.com/office/drawing/2016/SVG/main" r:embed="rId7"/>
                </a:ext>
              </a:extLst>
            </a:blip>
            <a:stretch>
              <a:fillRect l="-64637" t="-116996" r="-25007" b="-258983"/>
            </a:stretch>
          </a:blipFill>
        </p:spPr>
        <p:txBody>
          <a:bodyPr/>
          <a:lstStyle/>
          <a:p>
            <a:endParaRPr lang="en-IN"/>
          </a:p>
        </p:txBody>
      </p:sp>
      <p:sp>
        <p:nvSpPr>
          <p:cNvPr id="21" name="AutoShape 21"/>
          <p:cNvSpPr/>
          <p:nvPr/>
        </p:nvSpPr>
        <p:spPr>
          <a:xfrm>
            <a:off x="2244141" y="596498"/>
            <a:ext cx="1810317" cy="0"/>
          </a:xfrm>
          <a:prstGeom prst="line">
            <a:avLst/>
          </a:prstGeom>
          <a:ln w="9525" cap="flat">
            <a:solidFill>
              <a:srgbClr val="FFFFFF"/>
            </a:solidFill>
            <a:prstDash val="solid"/>
            <a:headEnd type="none" w="sm" len="sm"/>
            <a:tailEnd type="none" w="sm" len="sm"/>
          </a:ln>
        </p:spPr>
        <p:txBody>
          <a:bodyPr/>
          <a:lstStyle/>
          <a:p>
            <a:endParaRPr lang="en-IN"/>
          </a:p>
        </p:txBody>
      </p:sp>
      <p:sp>
        <p:nvSpPr>
          <p:cNvPr id="22" name="Freeform 22"/>
          <p:cNvSpPr/>
          <p:nvPr/>
        </p:nvSpPr>
        <p:spPr>
          <a:xfrm>
            <a:off x="16203932" y="9617837"/>
            <a:ext cx="1739272" cy="432245"/>
          </a:xfrm>
          <a:custGeom>
            <a:avLst/>
            <a:gdLst/>
            <a:ahLst/>
            <a:cxnLst/>
            <a:rect l="l" t="t" r="r" b="b"/>
            <a:pathLst>
              <a:path w="1739272" h="432245">
                <a:moveTo>
                  <a:pt x="0" y="0"/>
                </a:moveTo>
                <a:lnTo>
                  <a:pt x="1739272" y="0"/>
                </a:lnTo>
                <a:lnTo>
                  <a:pt x="1739272" y="432245"/>
                </a:lnTo>
                <a:lnTo>
                  <a:pt x="0" y="432245"/>
                </a:lnTo>
                <a:lnTo>
                  <a:pt x="0" y="0"/>
                </a:lnTo>
                <a:close/>
              </a:path>
            </a:pathLst>
          </a:custGeom>
          <a:blipFill>
            <a:blip r:embed="rId6">
              <a:extLst>
                <a:ext uri="{96DAC541-7B7A-43D3-8B79-37D633B846F1}">
                  <asvg:svgBlip xmlns:asvg="http://schemas.microsoft.com/office/drawing/2016/SVG/main" r:embed="rId7"/>
                </a:ext>
              </a:extLst>
            </a:blip>
            <a:stretch>
              <a:fillRect l="-64637" t="-116996" r="-25007" b="-258983"/>
            </a:stretch>
          </a:blipFill>
        </p:spPr>
        <p:txBody>
          <a:bodyPr/>
          <a:lstStyle/>
          <a:p>
            <a:endParaRPr lang="en-IN"/>
          </a:p>
        </p:txBody>
      </p:sp>
      <p:sp>
        <p:nvSpPr>
          <p:cNvPr id="23" name="AutoShape 23"/>
          <p:cNvSpPr/>
          <p:nvPr/>
        </p:nvSpPr>
        <p:spPr>
          <a:xfrm>
            <a:off x="13781601" y="9829197"/>
            <a:ext cx="1810317" cy="0"/>
          </a:xfrm>
          <a:prstGeom prst="line">
            <a:avLst/>
          </a:prstGeom>
          <a:ln w="9525" cap="flat">
            <a:solidFill>
              <a:srgbClr val="F1F2F2"/>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5254429" y="1173444"/>
            <a:ext cx="4438849" cy="2416685"/>
            <a:chOff x="0" y="0"/>
            <a:chExt cx="5918465" cy="3222247"/>
          </a:xfrm>
        </p:grpSpPr>
        <p:pic>
          <p:nvPicPr>
            <p:cNvPr id="3" name="Picture 3"/>
            <p:cNvPicPr>
              <a:picLocks noChangeAspect="1"/>
            </p:cNvPicPr>
            <p:nvPr/>
          </p:nvPicPr>
          <p:blipFill>
            <a:blip r:embed="rId2"/>
            <a:srcRect l="4811" r="21761" b="40109"/>
            <a:stretch>
              <a:fillRect/>
            </a:stretch>
          </p:blipFill>
          <p:spPr>
            <a:xfrm>
              <a:off x="0" y="0"/>
              <a:ext cx="5918465" cy="3222247"/>
            </a:xfrm>
            <a:prstGeom prst="rect">
              <a:avLst/>
            </a:prstGeom>
          </p:spPr>
        </p:pic>
      </p:grpSp>
      <p:sp>
        <p:nvSpPr>
          <p:cNvPr id="4" name="Freeform 4"/>
          <p:cNvSpPr/>
          <p:nvPr/>
        </p:nvSpPr>
        <p:spPr>
          <a:xfrm rot="5400000">
            <a:off x="14805757" y="6793549"/>
            <a:ext cx="4744264" cy="4859682"/>
          </a:xfrm>
          <a:custGeom>
            <a:avLst/>
            <a:gdLst/>
            <a:ahLst/>
            <a:cxnLst/>
            <a:rect l="l" t="t" r="r" b="b"/>
            <a:pathLst>
              <a:path w="4744264" h="4859682">
                <a:moveTo>
                  <a:pt x="0" y="0"/>
                </a:moveTo>
                <a:lnTo>
                  <a:pt x="4744264" y="0"/>
                </a:lnTo>
                <a:lnTo>
                  <a:pt x="4744264" y="4859682"/>
                </a:lnTo>
                <a:lnTo>
                  <a:pt x="0" y="4859682"/>
                </a:lnTo>
                <a:lnTo>
                  <a:pt x="0" y="0"/>
                </a:lnTo>
                <a:close/>
              </a:path>
            </a:pathLst>
          </a:custGeom>
          <a:blipFill>
            <a:blip r:embed="rId3"/>
            <a:stretch>
              <a:fillRect/>
            </a:stretch>
          </a:blipFill>
        </p:spPr>
        <p:txBody>
          <a:bodyPr/>
          <a:lstStyle/>
          <a:p>
            <a:endParaRPr lang="en-IN"/>
          </a:p>
        </p:txBody>
      </p:sp>
      <p:sp>
        <p:nvSpPr>
          <p:cNvPr id="5" name="Freeform 5"/>
          <p:cNvSpPr/>
          <p:nvPr/>
        </p:nvSpPr>
        <p:spPr>
          <a:xfrm>
            <a:off x="15441191" y="891687"/>
            <a:ext cx="1818109" cy="293483"/>
          </a:xfrm>
          <a:custGeom>
            <a:avLst/>
            <a:gdLst/>
            <a:ahLst/>
            <a:cxnLst/>
            <a:rect l="l" t="t" r="r" b="b"/>
            <a:pathLst>
              <a:path w="1818109" h="293483">
                <a:moveTo>
                  <a:pt x="0" y="0"/>
                </a:moveTo>
                <a:lnTo>
                  <a:pt x="1818109" y="0"/>
                </a:lnTo>
                <a:lnTo>
                  <a:pt x="1818109" y="293483"/>
                </a:lnTo>
                <a:lnTo>
                  <a:pt x="0" y="293483"/>
                </a:lnTo>
                <a:lnTo>
                  <a:pt x="0" y="0"/>
                </a:lnTo>
                <a:close/>
              </a:path>
            </a:pathLst>
          </a:custGeom>
          <a:blipFill>
            <a:blip r:embed="rId4">
              <a:extLst>
                <a:ext uri="{96DAC541-7B7A-43D3-8B79-37D633B846F1}">
                  <asvg:svgBlip xmlns:asvg="http://schemas.microsoft.com/office/drawing/2016/SVG/main" r:embed="rId5"/>
                </a:ext>
              </a:extLst>
            </a:blip>
            <a:stretch>
              <a:fillRect t="-120523"/>
            </a:stretch>
          </a:blipFill>
        </p:spPr>
        <p:txBody>
          <a:bodyPr/>
          <a:lstStyle/>
          <a:p>
            <a:endParaRPr lang="en-IN"/>
          </a:p>
        </p:txBody>
      </p:sp>
      <p:sp>
        <p:nvSpPr>
          <p:cNvPr id="6" name="TextBox 6"/>
          <p:cNvSpPr txBox="1"/>
          <p:nvPr/>
        </p:nvSpPr>
        <p:spPr>
          <a:xfrm>
            <a:off x="762245" y="1508279"/>
            <a:ext cx="14909632" cy="2290658"/>
          </a:xfrm>
          <a:prstGeom prst="rect">
            <a:avLst/>
          </a:prstGeom>
        </p:spPr>
        <p:txBody>
          <a:bodyPr lIns="0" tIns="0" rIns="0" bIns="0" rtlCol="0" anchor="t">
            <a:spAutoFit/>
          </a:bodyPr>
          <a:lstStyle/>
          <a:p>
            <a:pPr marL="0" lvl="0" indent="0">
              <a:lnSpc>
                <a:spcPts val="8572"/>
              </a:lnSpc>
            </a:pPr>
            <a:r>
              <a:rPr lang="en-US" sz="8572">
                <a:solidFill>
                  <a:srgbClr val="FFFFFF"/>
                </a:solidFill>
                <a:latin typeface="Helios Extended Bold"/>
              </a:rPr>
              <a:t>THE NEED FOR AN INTELLIGENT SYSTEM</a:t>
            </a:r>
          </a:p>
        </p:txBody>
      </p:sp>
      <p:sp>
        <p:nvSpPr>
          <p:cNvPr id="7" name="AutoShape 7"/>
          <p:cNvSpPr/>
          <p:nvPr/>
        </p:nvSpPr>
        <p:spPr>
          <a:xfrm>
            <a:off x="13076915" y="1038429"/>
            <a:ext cx="1900780" cy="0"/>
          </a:xfrm>
          <a:prstGeom prst="line">
            <a:avLst/>
          </a:prstGeom>
          <a:ln w="9525" cap="flat">
            <a:solidFill>
              <a:srgbClr val="FFFFFF"/>
            </a:solidFill>
            <a:prstDash val="solid"/>
            <a:headEnd type="none" w="sm" len="sm"/>
            <a:tailEnd type="none" w="sm" len="sm"/>
          </a:ln>
        </p:spPr>
        <p:txBody>
          <a:bodyPr/>
          <a:lstStyle/>
          <a:p>
            <a:endParaRPr lang="en-IN"/>
          </a:p>
        </p:txBody>
      </p:sp>
      <p:sp>
        <p:nvSpPr>
          <p:cNvPr id="8" name="AutoShape 8"/>
          <p:cNvSpPr/>
          <p:nvPr/>
        </p:nvSpPr>
        <p:spPr>
          <a:xfrm>
            <a:off x="8193610" y="9802862"/>
            <a:ext cx="1900780" cy="0"/>
          </a:xfrm>
          <a:prstGeom prst="line">
            <a:avLst/>
          </a:prstGeom>
          <a:ln w="9525" cap="flat">
            <a:solidFill>
              <a:srgbClr val="FFFFFF"/>
            </a:solidFill>
            <a:prstDash val="solid"/>
            <a:headEnd type="none" w="sm" len="sm"/>
            <a:tailEnd type="none" w="sm" len="sm"/>
          </a:ln>
        </p:spPr>
        <p:txBody>
          <a:bodyPr/>
          <a:lstStyle/>
          <a:p>
            <a:endParaRPr lang="en-IN"/>
          </a:p>
        </p:txBody>
      </p:sp>
      <p:sp>
        <p:nvSpPr>
          <p:cNvPr id="9" name="TextBox 9"/>
          <p:cNvSpPr txBox="1"/>
          <p:nvPr/>
        </p:nvSpPr>
        <p:spPr>
          <a:xfrm>
            <a:off x="762245" y="3931546"/>
            <a:ext cx="15288306" cy="4513738"/>
          </a:xfrm>
          <a:prstGeom prst="rect">
            <a:avLst/>
          </a:prstGeom>
        </p:spPr>
        <p:txBody>
          <a:bodyPr lIns="0" tIns="0" rIns="0" bIns="0" rtlCol="0" anchor="t">
            <a:spAutoFit/>
          </a:bodyPr>
          <a:lstStyle/>
          <a:p>
            <a:pPr>
              <a:lnSpc>
                <a:spcPts val="5190"/>
              </a:lnSpc>
            </a:pPr>
            <a:r>
              <a:rPr lang="en-US" sz="3707">
                <a:solidFill>
                  <a:srgbClr val="FFFFFF"/>
                </a:solidFill>
                <a:latin typeface="Inter"/>
              </a:rPr>
              <a:t>Alarming trend highlights the need for a more advanced approach to detecting these threats .</a:t>
            </a:r>
          </a:p>
          <a:p>
            <a:pPr marL="0" lvl="0" indent="0" algn="l">
              <a:lnSpc>
                <a:spcPts val="5190"/>
              </a:lnSpc>
              <a:spcBef>
                <a:spcPct val="0"/>
              </a:spcBef>
            </a:pPr>
            <a:r>
              <a:rPr lang="en-US" sz="3707">
                <a:solidFill>
                  <a:srgbClr val="FFFFFF"/>
                </a:solidFill>
                <a:latin typeface="Inter"/>
              </a:rPr>
              <a:t>An intelligent system powered by artificial intelligence (AI) and machine learning (ML) can provide the necessary capabilities to combat modern phishing attacks. By analyzing large amounts of data and identifying patterns, an AI-powered system can detect even the most subtle indicators of phishing activity.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flipH="1" flipV="1">
            <a:off x="11838509" y="-126386"/>
            <a:ext cx="7175766" cy="2980268"/>
          </a:xfrm>
          <a:custGeom>
            <a:avLst/>
            <a:gdLst/>
            <a:ahLst/>
            <a:cxnLst/>
            <a:rect l="l" t="t" r="r" b="b"/>
            <a:pathLst>
              <a:path w="7175766" h="2980268">
                <a:moveTo>
                  <a:pt x="7175767" y="2980267"/>
                </a:moveTo>
                <a:lnTo>
                  <a:pt x="0" y="2980267"/>
                </a:lnTo>
                <a:lnTo>
                  <a:pt x="0" y="0"/>
                </a:lnTo>
                <a:lnTo>
                  <a:pt x="7175767" y="0"/>
                </a:lnTo>
                <a:lnTo>
                  <a:pt x="7175767" y="2980267"/>
                </a:lnTo>
                <a:close/>
              </a:path>
            </a:pathLst>
          </a:custGeom>
          <a:blipFill>
            <a:blip r:embed="rId2"/>
            <a:stretch>
              <a:fillRect t="-2218" b="-2218"/>
            </a:stretch>
          </a:blipFill>
        </p:spPr>
        <p:txBody>
          <a:bodyPr/>
          <a:lstStyle/>
          <a:p>
            <a:endParaRPr lang="en-IN"/>
          </a:p>
        </p:txBody>
      </p:sp>
      <p:sp>
        <p:nvSpPr>
          <p:cNvPr id="3" name="Freeform 3"/>
          <p:cNvSpPr/>
          <p:nvPr/>
        </p:nvSpPr>
        <p:spPr>
          <a:xfrm>
            <a:off x="14946476" y="9188819"/>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3">
              <a:extLst>
                <a:ext uri="{96DAC541-7B7A-43D3-8B79-37D633B846F1}">
                  <asvg:svgBlip xmlns:asvg="http://schemas.microsoft.com/office/drawing/2016/SVG/main" r:embed="rId4"/>
                </a:ext>
              </a:extLst>
            </a:blip>
            <a:stretch>
              <a:fillRect l="-49681" t="-1720572" r="-48872"/>
            </a:stretch>
          </a:blipFill>
        </p:spPr>
        <p:txBody>
          <a:bodyPr/>
          <a:lstStyle/>
          <a:p>
            <a:endParaRPr lang="en-IN"/>
          </a:p>
        </p:txBody>
      </p:sp>
      <p:sp>
        <p:nvSpPr>
          <p:cNvPr id="4" name="Freeform 4"/>
          <p:cNvSpPr/>
          <p:nvPr/>
        </p:nvSpPr>
        <p:spPr>
          <a:xfrm>
            <a:off x="-1754654" y="7032236"/>
            <a:ext cx="4585026" cy="5323059"/>
          </a:xfrm>
          <a:custGeom>
            <a:avLst/>
            <a:gdLst/>
            <a:ahLst/>
            <a:cxnLst/>
            <a:rect l="l" t="t" r="r" b="b"/>
            <a:pathLst>
              <a:path w="4585026" h="5323059">
                <a:moveTo>
                  <a:pt x="0" y="0"/>
                </a:moveTo>
                <a:lnTo>
                  <a:pt x="4585026" y="0"/>
                </a:lnTo>
                <a:lnTo>
                  <a:pt x="4585026" y="5323058"/>
                </a:lnTo>
                <a:lnTo>
                  <a:pt x="0" y="5323058"/>
                </a:lnTo>
                <a:lnTo>
                  <a:pt x="0" y="0"/>
                </a:lnTo>
                <a:close/>
              </a:path>
            </a:pathLst>
          </a:custGeom>
          <a:blipFill>
            <a:blip r:embed="rId5"/>
            <a:stretch>
              <a:fillRect/>
            </a:stretch>
          </a:blipFill>
        </p:spPr>
        <p:txBody>
          <a:bodyPr/>
          <a:lstStyle/>
          <a:p>
            <a:endParaRPr lang="en-IN"/>
          </a:p>
        </p:txBody>
      </p:sp>
      <p:sp>
        <p:nvSpPr>
          <p:cNvPr id="5" name="AutoShape 5"/>
          <p:cNvSpPr/>
          <p:nvPr/>
        </p:nvSpPr>
        <p:spPr>
          <a:xfrm>
            <a:off x="4066896" y="9263062"/>
            <a:ext cx="10154209" cy="0"/>
          </a:xfrm>
          <a:prstGeom prst="line">
            <a:avLst/>
          </a:prstGeom>
          <a:ln w="9525" cap="flat">
            <a:solidFill>
              <a:srgbClr val="FFFFFF"/>
            </a:solidFill>
            <a:prstDash val="solid"/>
            <a:headEnd type="none" w="sm" len="sm"/>
            <a:tailEnd type="none" w="sm" len="sm"/>
          </a:ln>
        </p:spPr>
        <p:txBody>
          <a:bodyPr/>
          <a:lstStyle/>
          <a:p>
            <a:endParaRPr lang="en-IN"/>
          </a:p>
        </p:txBody>
      </p:sp>
      <p:sp>
        <p:nvSpPr>
          <p:cNvPr id="6" name="Freeform 6"/>
          <p:cNvSpPr/>
          <p:nvPr/>
        </p:nvSpPr>
        <p:spPr>
          <a:xfrm>
            <a:off x="10948271" y="3406331"/>
            <a:ext cx="6023104" cy="4873239"/>
          </a:xfrm>
          <a:custGeom>
            <a:avLst/>
            <a:gdLst/>
            <a:ahLst/>
            <a:cxnLst/>
            <a:rect l="l" t="t" r="r" b="b"/>
            <a:pathLst>
              <a:path w="6023104" h="4873239">
                <a:moveTo>
                  <a:pt x="0" y="0"/>
                </a:moveTo>
                <a:lnTo>
                  <a:pt x="6023104" y="0"/>
                </a:lnTo>
                <a:lnTo>
                  <a:pt x="6023104" y="4873239"/>
                </a:lnTo>
                <a:lnTo>
                  <a:pt x="0" y="48732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537859" y="1078819"/>
            <a:ext cx="12015658" cy="3511149"/>
          </a:xfrm>
          <a:prstGeom prst="rect">
            <a:avLst/>
          </a:prstGeom>
        </p:spPr>
        <p:txBody>
          <a:bodyPr lIns="0" tIns="0" rIns="0" bIns="0" rtlCol="0" anchor="t">
            <a:spAutoFit/>
          </a:bodyPr>
          <a:lstStyle/>
          <a:p>
            <a:pPr>
              <a:lnSpc>
                <a:spcPts val="8883"/>
              </a:lnSpc>
            </a:pPr>
            <a:r>
              <a:rPr lang="en-US" sz="8883">
                <a:solidFill>
                  <a:srgbClr val="FFFFFF"/>
                </a:solidFill>
                <a:latin typeface="Helios Extended Bold"/>
              </a:rPr>
              <a:t>WELCOME </a:t>
            </a:r>
          </a:p>
          <a:p>
            <a:pPr marL="0" lvl="0" indent="0">
              <a:lnSpc>
                <a:spcPts val="8883"/>
              </a:lnSpc>
            </a:pPr>
            <a:r>
              <a:rPr lang="en-US" sz="8883">
                <a:solidFill>
                  <a:srgbClr val="FFFFFF"/>
                </a:solidFill>
                <a:latin typeface="Helios Extended Bold"/>
              </a:rPr>
              <a:t>TO OUR PROJECT</a:t>
            </a:r>
          </a:p>
        </p:txBody>
      </p:sp>
      <p:sp>
        <p:nvSpPr>
          <p:cNvPr id="8" name="TextBox 8"/>
          <p:cNvSpPr txBox="1"/>
          <p:nvPr/>
        </p:nvSpPr>
        <p:spPr>
          <a:xfrm>
            <a:off x="1474907" y="6165975"/>
            <a:ext cx="12746197" cy="1267091"/>
          </a:xfrm>
          <a:prstGeom prst="rect">
            <a:avLst/>
          </a:prstGeom>
        </p:spPr>
        <p:txBody>
          <a:bodyPr lIns="0" tIns="0" rIns="0" bIns="0" rtlCol="0" anchor="t">
            <a:spAutoFit/>
          </a:bodyPr>
          <a:lstStyle/>
          <a:p>
            <a:pPr marL="0" lvl="0" indent="0" algn="l">
              <a:lnSpc>
                <a:spcPts val="10482"/>
              </a:lnSpc>
              <a:spcBef>
                <a:spcPct val="0"/>
              </a:spcBef>
            </a:pPr>
            <a:r>
              <a:rPr lang="en-US" sz="7487">
                <a:solidFill>
                  <a:srgbClr val="FF650F"/>
                </a:solidFill>
                <a:latin typeface="Inter"/>
              </a:rPr>
              <a:t>“ </a:t>
            </a:r>
            <a:r>
              <a:rPr lang="en-US" sz="7487" u="sng">
                <a:solidFill>
                  <a:srgbClr val="FF650F"/>
                </a:solidFill>
                <a:latin typeface="Inter Bold Italics"/>
              </a:rPr>
              <a:t>TECH TROOPERS</a:t>
            </a:r>
            <a:r>
              <a:rPr lang="en-US" sz="7487">
                <a:solidFill>
                  <a:srgbClr val="FF650F"/>
                </a:solidFill>
                <a:latin typeface="Inter Bold"/>
              </a:rPr>
              <a:t>”</a:t>
            </a:r>
          </a:p>
        </p:txBody>
      </p:sp>
      <p:sp>
        <p:nvSpPr>
          <p:cNvPr id="9" name="TextBox 9"/>
          <p:cNvSpPr txBox="1"/>
          <p:nvPr/>
        </p:nvSpPr>
        <p:spPr>
          <a:xfrm>
            <a:off x="1028700" y="5067300"/>
            <a:ext cx="9691539" cy="679575"/>
          </a:xfrm>
          <a:prstGeom prst="rect">
            <a:avLst/>
          </a:prstGeom>
        </p:spPr>
        <p:txBody>
          <a:bodyPr lIns="0" tIns="0" rIns="0" bIns="0" rtlCol="0" anchor="t">
            <a:spAutoFit/>
          </a:bodyPr>
          <a:lstStyle/>
          <a:p>
            <a:pPr marL="0" lvl="0" indent="0" algn="l">
              <a:lnSpc>
                <a:spcPts val="5590"/>
              </a:lnSpc>
              <a:spcBef>
                <a:spcPct val="0"/>
              </a:spcBef>
            </a:pPr>
            <a:r>
              <a:rPr lang="en-US" sz="3993">
                <a:solidFill>
                  <a:srgbClr val="FFFFFF"/>
                </a:solidFill>
                <a:latin typeface="Inter"/>
              </a:rPr>
              <a:t>MADE BY</a:t>
            </a:r>
          </a:p>
        </p:txBody>
      </p:sp>
      <p:sp>
        <p:nvSpPr>
          <p:cNvPr id="10" name="TextBox 10"/>
          <p:cNvSpPr txBox="1"/>
          <p:nvPr/>
        </p:nvSpPr>
        <p:spPr>
          <a:xfrm>
            <a:off x="3399316" y="7918841"/>
            <a:ext cx="9691539" cy="531005"/>
          </a:xfrm>
          <a:prstGeom prst="rect">
            <a:avLst/>
          </a:prstGeom>
        </p:spPr>
        <p:txBody>
          <a:bodyPr lIns="0" tIns="0" rIns="0" bIns="0" rtlCol="0" anchor="t">
            <a:spAutoFit/>
          </a:bodyPr>
          <a:lstStyle/>
          <a:p>
            <a:pPr marL="0" lvl="0" indent="0" algn="l">
              <a:lnSpc>
                <a:spcPts val="4330"/>
              </a:lnSpc>
              <a:spcBef>
                <a:spcPct val="0"/>
              </a:spcBef>
            </a:pPr>
            <a:r>
              <a:rPr lang="en-US" sz="3093">
                <a:solidFill>
                  <a:srgbClr val="FFFFFF"/>
                </a:solidFill>
                <a:latin typeface="Inter"/>
              </a:rPr>
              <a:t>DEPARTMENT OF (CSM) &amp; (AI&amp;ML)</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11397295" y="490977"/>
            <a:ext cx="1819520" cy="343048"/>
          </a:xfrm>
          <a:custGeom>
            <a:avLst/>
            <a:gdLst/>
            <a:ahLst/>
            <a:cxnLst/>
            <a:rect l="l" t="t" r="r" b="b"/>
            <a:pathLst>
              <a:path w="1819520" h="343048">
                <a:moveTo>
                  <a:pt x="0" y="0"/>
                </a:moveTo>
                <a:lnTo>
                  <a:pt x="1819519" y="0"/>
                </a:lnTo>
                <a:lnTo>
                  <a:pt x="1819519" y="343049"/>
                </a:lnTo>
                <a:lnTo>
                  <a:pt x="0" y="343049"/>
                </a:lnTo>
                <a:lnTo>
                  <a:pt x="0" y="0"/>
                </a:lnTo>
                <a:close/>
              </a:path>
            </a:pathLst>
          </a:custGeom>
          <a:blipFill>
            <a:blip r:embed="rId2">
              <a:extLst>
                <a:ext uri="{96DAC541-7B7A-43D3-8B79-37D633B846F1}">
                  <asvg:svgBlip xmlns:asvg="http://schemas.microsoft.com/office/drawing/2016/SVG/main" r:embed="rId3"/>
                </a:ext>
              </a:extLst>
            </a:blip>
            <a:stretch>
              <a:fillRect l="-15406" t="-333002" r="-65874" b="-166738"/>
            </a:stretch>
          </a:blipFill>
        </p:spPr>
        <p:txBody>
          <a:bodyPr/>
          <a:lstStyle/>
          <a:p>
            <a:endParaRPr lang="en-IN"/>
          </a:p>
        </p:txBody>
      </p:sp>
      <p:sp>
        <p:nvSpPr>
          <p:cNvPr id="3" name="Freeform 3"/>
          <p:cNvSpPr/>
          <p:nvPr/>
        </p:nvSpPr>
        <p:spPr>
          <a:xfrm>
            <a:off x="11691490" y="9483551"/>
            <a:ext cx="1819520" cy="343048"/>
          </a:xfrm>
          <a:custGeom>
            <a:avLst/>
            <a:gdLst/>
            <a:ahLst/>
            <a:cxnLst/>
            <a:rect l="l" t="t" r="r" b="b"/>
            <a:pathLst>
              <a:path w="1819520" h="343048">
                <a:moveTo>
                  <a:pt x="0" y="0"/>
                </a:moveTo>
                <a:lnTo>
                  <a:pt x="1819520" y="0"/>
                </a:lnTo>
                <a:lnTo>
                  <a:pt x="1819520" y="343048"/>
                </a:lnTo>
                <a:lnTo>
                  <a:pt x="0" y="343048"/>
                </a:lnTo>
                <a:lnTo>
                  <a:pt x="0" y="0"/>
                </a:lnTo>
                <a:close/>
              </a:path>
            </a:pathLst>
          </a:custGeom>
          <a:blipFill>
            <a:blip r:embed="rId2">
              <a:extLst>
                <a:ext uri="{96DAC541-7B7A-43D3-8B79-37D633B846F1}">
                  <asvg:svgBlip xmlns:asvg="http://schemas.microsoft.com/office/drawing/2016/SVG/main" r:embed="rId3"/>
                </a:ext>
              </a:extLst>
            </a:blip>
            <a:stretch>
              <a:fillRect l="-15406" t="-333002" r="-65874" b="-166738"/>
            </a:stretch>
          </a:blipFill>
        </p:spPr>
        <p:txBody>
          <a:bodyPr/>
          <a:lstStyle/>
          <a:p>
            <a:endParaRPr lang="en-IN"/>
          </a:p>
        </p:txBody>
      </p:sp>
      <p:sp>
        <p:nvSpPr>
          <p:cNvPr id="4" name="Freeform 4"/>
          <p:cNvSpPr/>
          <p:nvPr/>
        </p:nvSpPr>
        <p:spPr>
          <a:xfrm rot="-2700000">
            <a:off x="16442971" y="8271482"/>
            <a:ext cx="963769" cy="963769"/>
          </a:xfrm>
          <a:custGeom>
            <a:avLst/>
            <a:gdLst/>
            <a:ahLst/>
            <a:cxnLst/>
            <a:rect l="l" t="t" r="r" b="b"/>
            <a:pathLst>
              <a:path w="963769" h="963769">
                <a:moveTo>
                  <a:pt x="0" y="0"/>
                </a:moveTo>
                <a:lnTo>
                  <a:pt x="963769" y="0"/>
                </a:lnTo>
                <a:lnTo>
                  <a:pt x="963769" y="963769"/>
                </a:lnTo>
                <a:lnTo>
                  <a:pt x="0" y="963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rot="-2700000">
            <a:off x="16095928" y="862105"/>
            <a:ext cx="963769" cy="963769"/>
          </a:xfrm>
          <a:custGeom>
            <a:avLst/>
            <a:gdLst/>
            <a:ahLst/>
            <a:cxnLst/>
            <a:rect l="l" t="t" r="r" b="b"/>
            <a:pathLst>
              <a:path w="963769" h="963769">
                <a:moveTo>
                  <a:pt x="0" y="0"/>
                </a:moveTo>
                <a:lnTo>
                  <a:pt x="963769" y="0"/>
                </a:lnTo>
                <a:lnTo>
                  <a:pt x="963769" y="963769"/>
                </a:lnTo>
                <a:lnTo>
                  <a:pt x="0" y="9637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508064" y="6387628"/>
            <a:ext cx="6775705" cy="3619595"/>
          </a:xfrm>
          <a:custGeom>
            <a:avLst/>
            <a:gdLst/>
            <a:ahLst/>
            <a:cxnLst/>
            <a:rect l="l" t="t" r="r" b="b"/>
            <a:pathLst>
              <a:path w="6775705" h="3619595">
                <a:moveTo>
                  <a:pt x="0" y="0"/>
                </a:moveTo>
                <a:lnTo>
                  <a:pt x="6775705" y="0"/>
                </a:lnTo>
                <a:lnTo>
                  <a:pt x="6775705" y="3619595"/>
                </a:lnTo>
                <a:lnTo>
                  <a:pt x="0" y="3619595"/>
                </a:lnTo>
                <a:lnTo>
                  <a:pt x="0" y="0"/>
                </a:lnTo>
                <a:close/>
              </a:path>
            </a:pathLst>
          </a:custGeom>
          <a:blipFill>
            <a:blip r:embed="rId6"/>
            <a:stretch>
              <a:fillRect/>
            </a:stretch>
          </a:blipFill>
        </p:spPr>
        <p:txBody>
          <a:bodyPr/>
          <a:lstStyle/>
          <a:p>
            <a:endParaRPr lang="en-IN"/>
          </a:p>
        </p:txBody>
      </p:sp>
      <p:sp>
        <p:nvSpPr>
          <p:cNvPr id="7" name="TextBox 7"/>
          <p:cNvSpPr txBox="1"/>
          <p:nvPr/>
        </p:nvSpPr>
        <p:spPr>
          <a:xfrm>
            <a:off x="8467288" y="6121280"/>
            <a:ext cx="7184669" cy="2833975"/>
          </a:xfrm>
          <a:prstGeom prst="rect">
            <a:avLst/>
          </a:prstGeom>
        </p:spPr>
        <p:txBody>
          <a:bodyPr lIns="0" tIns="0" rIns="0" bIns="0" rtlCol="0" anchor="t">
            <a:spAutoFit/>
          </a:bodyPr>
          <a:lstStyle/>
          <a:p>
            <a:pPr marL="0" lvl="0" indent="0">
              <a:lnSpc>
                <a:spcPts val="5716"/>
              </a:lnSpc>
              <a:spcBef>
                <a:spcPct val="0"/>
              </a:spcBef>
            </a:pPr>
            <a:r>
              <a:rPr lang="en-US" sz="4083">
                <a:solidFill>
                  <a:srgbClr val="FFFFFF"/>
                </a:solidFill>
                <a:latin typeface="Inter"/>
              </a:rPr>
              <a:t>This allows us to quickly and accurately identify potential threats and take action before they cause harm.</a:t>
            </a:r>
          </a:p>
        </p:txBody>
      </p:sp>
      <p:sp>
        <p:nvSpPr>
          <p:cNvPr id="8" name="TextBox 8"/>
          <p:cNvSpPr txBox="1"/>
          <p:nvPr/>
        </p:nvSpPr>
        <p:spPr>
          <a:xfrm>
            <a:off x="8467288" y="1238998"/>
            <a:ext cx="7148758" cy="4277460"/>
          </a:xfrm>
          <a:prstGeom prst="rect">
            <a:avLst/>
          </a:prstGeom>
        </p:spPr>
        <p:txBody>
          <a:bodyPr lIns="0" tIns="0" rIns="0" bIns="0" rtlCol="0" anchor="t">
            <a:spAutoFit/>
          </a:bodyPr>
          <a:lstStyle/>
          <a:p>
            <a:pPr marL="0" lvl="0" indent="0" algn="l">
              <a:lnSpc>
                <a:spcPts val="4914"/>
              </a:lnSpc>
              <a:spcBef>
                <a:spcPct val="0"/>
              </a:spcBef>
            </a:pPr>
            <a:r>
              <a:rPr lang="en-US" sz="3510">
                <a:solidFill>
                  <a:srgbClr val="FFFFFF"/>
                </a:solidFill>
                <a:latin typeface="Inter"/>
              </a:rPr>
              <a:t>Artificial intelligence (AI) has revolutionized the way we detect phishing domains. By analyzing vast amounts of data, AI algorithms can identify patterns and anomalies that are difficult for humans to detect.</a:t>
            </a:r>
          </a:p>
        </p:txBody>
      </p:sp>
      <p:sp>
        <p:nvSpPr>
          <p:cNvPr id="9" name="TextBox 9"/>
          <p:cNvSpPr txBox="1"/>
          <p:nvPr/>
        </p:nvSpPr>
        <p:spPr>
          <a:xfrm>
            <a:off x="255554" y="558328"/>
            <a:ext cx="7280724" cy="5829300"/>
          </a:xfrm>
          <a:prstGeom prst="rect">
            <a:avLst/>
          </a:prstGeom>
        </p:spPr>
        <p:txBody>
          <a:bodyPr lIns="0" tIns="0" rIns="0" bIns="0" rtlCol="0" anchor="t">
            <a:spAutoFit/>
          </a:bodyPr>
          <a:lstStyle/>
          <a:p>
            <a:pPr marL="0" lvl="0" indent="0">
              <a:lnSpc>
                <a:spcPts val="9000"/>
              </a:lnSpc>
            </a:pPr>
            <a:r>
              <a:rPr lang="en-US" sz="9000" spc="179">
                <a:solidFill>
                  <a:srgbClr val="FFFFFF"/>
                </a:solidFill>
                <a:latin typeface="Helios Extended Bold"/>
              </a:rPr>
              <a:t>HOW AI CAN DETECT PHISHING DOMAINS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15348197" y="901087"/>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IN"/>
          </a:p>
        </p:txBody>
      </p:sp>
      <p:grpSp>
        <p:nvGrpSpPr>
          <p:cNvPr id="3" name="Group 3"/>
          <p:cNvGrpSpPr/>
          <p:nvPr/>
        </p:nvGrpSpPr>
        <p:grpSpPr>
          <a:xfrm>
            <a:off x="5155729" y="477215"/>
            <a:ext cx="12562698" cy="9332569"/>
            <a:chOff x="0" y="0"/>
            <a:chExt cx="16750264" cy="12443426"/>
          </a:xfrm>
        </p:grpSpPr>
        <p:pic>
          <p:nvPicPr>
            <p:cNvPr id="4" name="Picture 4"/>
            <p:cNvPicPr>
              <a:picLocks noChangeAspect="1"/>
            </p:cNvPicPr>
            <p:nvPr/>
          </p:nvPicPr>
          <p:blipFill>
            <a:blip r:embed="rId4"/>
            <a:srcRect l="-4815" t="6725" r="-4840" b="19004"/>
            <a:stretch>
              <a:fillRect/>
            </a:stretch>
          </p:blipFill>
          <p:spPr>
            <a:xfrm>
              <a:off x="0" y="0"/>
              <a:ext cx="16750264" cy="12443426"/>
            </a:xfrm>
            <a:prstGeom prst="rect">
              <a:avLst/>
            </a:prstGeom>
          </p:spPr>
        </p:pic>
      </p:grpSp>
      <p:sp>
        <p:nvSpPr>
          <p:cNvPr id="5" name="AutoShape 5"/>
          <p:cNvSpPr/>
          <p:nvPr/>
        </p:nvSpPr>
        <p:spPr>
          <a:xfrm>
            <a:off x="280742" y="472453"/>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6" name="Freeform 6"/>
          <p:cNvSpPr/>
          <p:nvPr/>
        </p:nvSpPr>
        <p:spPr>
          <a:xfrm>
            <a:off x="280742" y="8743950"/>
            <a:ext cx="4636349" cy="4584190"/>
          </a:xfrm>
          <a:custGeom>
            <a:avLst/>
            <a:gdLst/>
            <a:ahLst/>
            <a:cxnLst/>
            <a:rect l="l" t="t" r="r" b="b"/>
            <a:pathLst>
              <a:path w="4636349" h="4584190">
                <a:moveTo>
                  <a:pt x="0" y="0"/>
                </a:moveTo>
                <a:lnTo>
                  <a:pt x="4636349" y="0"/>
                </a:lnTo>
                <a:lnTo>
                  <a:pt x="4636349" y="4584190"/>
                </a:lnTo>
                <a:lnTo>
                  <a:pt x="0" y="4584190"/>
                </a:lnTo>
                <a:lnTo>
                  <a:pt x="0" y="0"/>
                </a:lnTo>
                <a:close/>
              </a:path>
            </a:pathLst>
          </a:custGeom>
          <a:blipFill>
            <a:blip r:embed="rId5"/>
            <a:stretch>
              <a:fillRect/>
            </a:stretch>
          </a:blipFill>
        </p:spPr>
        <p:txBody>
          <a:bodyPr/>
          <a:lstStyle/>
          <a:p>
            <a:endParaRPr lang="en-IN"/>
          </a:p>
        </p:txBody>
      </p:sp>
      <p:sp>
        <p:nvSpPr>
          <p:cNvPr id="7" name="Freeform 7"/>
          <p:cNvSpPr/>
          <p:nvPr/>
        </p:nvSpPr>
        <p:spPr>
          <a:xfrm>
            <a:off x="425982" y="901087"/>
            <a:ext cx="1205435" cy="399300"/>
          </a:xfrm>
          <a:custGeom>
            <a:avLst/>
            <a:gdLst/>
            <a:ahLst/>
            <a:cxnLst/>
            <a:rect l="l" t="t" r="r" b="b"/>
            <a:pathLst>
              <a:path w="1205435" h="399300">
                <a:moveTo>
                  <a:pt x="0" y="0"/>
                </a:moveTo>
                <a:lnTo>
                  <a:pt x="1205436" y="0"/>
                </a:lnTo>
                <a:lnTo>
                  <a:pt x="1205436" y="399300"/>
                </a:lnTo>
                <a:lnTo>
                  <a:pt x="0" y="3993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TextBox 8"/>
          <p:cNvSpPr txBox="1"/>
          <p:nvPr/>
        </p:nvSpPr>
        <p:spPr>
          <a:xfrm>
            <a:off x="280742" y="1537759"/>
            <a:ext cx="4874986" cy="7206191"/>
          </a:xfrm>
          <a:prstGeom prst="rect">
            <a:avLst/>
          </a:prstGeom>
        </p:spPr>
        <p:txBody>
          <a:bodyPr lIns="0" tIns="0" rIns="0" bIns="0" rtlCol="0" anchor="t">
            <a:spAutoFit/>
          </a:bodyPr>
          <a:lstStyle/>
          <a:p>
            <a:pPr marL="0" lvl="0" indent="0">
              <a:lnSpc>
                <a:spcPts val="4744"/>
              </a:lnSpc>
            </a:pPr>
            <a:r>
              <a:rPr lang="en-US" sz="4744">
                <a:solidFill>
                  <a:srgbClr val="FFFFFF"/>
                </a:solidFill>
                <a:latin typeface="Arial Unicode Bold"/>
              </a:rPr>
              <a:t>FIGURE SHOWS THE GROWTH IN PHISHING ATTACKS 2015–2020 BY QUARTERS BASED ON DATA COLLECTED FROM APWG ANNUAL REPORTS.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16154637" y="9022124"/>
            <a:ext cx="1911103" cy="236176"/>
          </a:xfrm>
          <a:custGeom>
            <a:avLst/>
            <a:gdLst/>
            <a:ahLst/>
            <a:cxnLst/>
            <a:rect l="l" t="t" r="r" b="b"/>
            <a:pathLst>
              <a:path w="1911103" h="236176">
                <a:moveTo>
                  <a:pt x="0" y="0"/>
                </a:moveTo>
                <a:lnTo>
                  <a:pt x="1911102" y="0"/>
                </a:lnTo>
                <a:lnTo>
                  <a:pt x="1911102" y="236176"/>
                </a:lnTo>
                <a:lnTo>
                  <a:pt x="0" y="236176"/>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IN"/>
          </a:p>
        </p:txBody>
      </p:sp>
      <p:grpSp>
        <p:nvGrpSpPr>
          <p:cNvPr id="3" name="Group 3"/>
          <p:cNvGrpSpPr/>
          <p:nvPr/>
        </p:nvGrpSpPr>
        <p:grpSpPr>
          <a:xfrm>
            <a:off x="847280" y="1686730"/>
            <a:ext cx="13869947" cy="8243897"/>
            <a:chOff x="0" y="0"/>
            <a:chExt cx="18493263" cy="10991862"/>
          </a:xfrm>
        </p:grpSpPr>
        <p:pic>
          <p:nvPicPr>
            <p:cNvPr id="4" name="Picture 4"/>
            <p:cNvPicPr>
              <a:picLocks noChangeAspect="1"/>
            </p:cNvPicPr>
            <p:nvPr/>
          </p:nvPicPr>
          <p:blipFill>
            <a:blip r:embed="rId4"/>
            <a:srcRect t="325" b="325"/>
            <a:stretch>
              <a:fillRect/>
            </a:stretch>
          </p:blipFill>
          <p:spPr>
            <a:xfrm>
              <a:off x="0" y="0"/>
              <a:ext cx="18493263" cy="10991862"/>
            </a:xfrm>
            <a:prstGeom prst="rect">
              <a:avLst/>
            </a:prstGeom>
          </p:spPr>
        </p:pic>
      </p:grpSp>
      <p:sp>
        <p:nvSpPr>
          <p:cNvPr id="5" name="Freeform 5"/>
          <p:cNvSpPr/>
          <p:nvPr/>
        </p:nvSpPr>
        <p:spPr>
          <a:xfrm>
            <a:off x="15658385" y="3986647"/>
            <a:ext cx="4636349" cy="4584190"/>
          </a:xfrm>
          <a:custGeom>
            <a:avLst/>
            <a:gdLst/>
            <a:ahLst/>
            <a:cxnLst/>
            <a:rect l="l" t="t" r="r" b="b"/>
            <a:pathLst>
              <a:path w="4636349" h="4584190">
                <a:moveTo>
                  <a:pt x="0" y="0"/>
                </a:moveTo>
                <a:lnTo>
                  <a:pt x="4636349" y="0"/>
                </a:lnTo>
                <a:lnTo>
                  <a:pt x="4636349" y="4584190"/>
                </a:lnTo>
                <a:lnTo>
                  <a:pt x="0" y="4584190"/>
                </a:lnTo>
                <a:lnTo>
                  <a:pt x="0" y="0"/>
                </a:lnTo>
                <a:close/>
              </a:path>
            </a:pathLst>
          </a:custGeom>
          <a:blipFill>
            <a:blip r:embed="rId5"/>
            <a:stretch>
              <a:fillRect/>
            </a:stretch>
          </a:blipFill>
        </p:spPr>
        <p:txBody>
          <a:bodyPr/>
          <a:lstStyle/>
          <a:p>
            <a:endParaRPr lang="en-IN"/>
          </a:p>
        </p:txBody>
      </p:sp>
      <p:sp>
        <p:nvSpPr>
          <p:cNvPr id="6" name="Freeform 6"/>
          <p:cNvSpPr/>
          <p:nvPr/>
        </p:nvSpPr>
        <p:spPr>
          <a:xfrm>
            <a:off x="16154637" y="3322005"/>
            <a:ext cx="1309076" cy="433631"/>
          </a:xfrm>
          <a:custGeom>
            <a:avLst/>
            <a:gdLst/>
            <a:ahLst/>
            <a:cxnLst/>
            <a:rect l="l" t="t" r="r" b="b"/>
            <a:pathLst>
              <a:path w="1309076" h="433631">
                <a:moveTo>
                  <a:pt x="0" y="0"/>
                </a:moveTo>
                <a:lnTo>
                  <a:pt x="1309076" y="0"/>
                </a:lnTo>
                <a:lnTo>
                  <a:pt x="1309076" y="433632"/>
                </a:lnTo>
                <a:lnTo>
                  <a:pt x="0" y="4336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485155" y="262912"/>
            <a:ext cx="16978558" cy="1061847"/>
          </a:xfrm>
          <a:prstGeom prst="rect">
            <a:avLst/>
          </a:prstGeom>
        </p:spPr>
        <p:txBody>
          <a:bodyPr lIns="0" tIns="0" rIns="0" bIns="0" rtlCol="0" anchor="t">
            <a:spAutoFit/>
          </a:bodyPr>
          <a:lstStyle/>
          <a:p>
            <a:pPr marL="0" lvl="0" indent="0">
              <a:lnSpc>
                <a:spcPts val="4104"/>
              </a:lnSpc>
            </a:pPr>
            <a:r>
              <a:rPr lang="en-US" sz="4104">
                <a:solidFill>
                  <a:srgbClr val="FFFFFF"/>
                </a:solidFill>
                <a:latin typeface="Arial Unicode Bold"/>
              </a:rPr>
              <a:t>DISTRIBUTION OF ORGANIZATIONS AFFECTED BY PHISHING ATTACKS DETECTED BY KASPERSKY IN QUARTER ONE OF 2020.</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2631925" y="1412801"/>
            <a:ext cx="15109313" cy="7845499"/>
            <a:chOff x="0" y="0"/>
            <a:chExt cx="20145751" cy="10460665"/>
          </a:xfrm>
        </p:grpSpPr>
        <p:pic>
          <p:nvPicPr>
            <p:cNvPr id="3" name="Picture 3"/>
            <p:cNvPicPr>
              <a:picLocks noChangeAspect="1"/>
            </p:cNvPicPr>
            <p:nvPr/>
          </p:nvPicPr>
          <p:blipFill>
            <a:blip r:embed="rId2"/>
            <a:srcRect t="710" b="710"/>
            <a:stretch>
              <a:fillRect/>
            </a:stretch>
          </p:blipFill>
          <p:spPr>
            <a:xfrm>
              <a:off x="0" y="0"/>
              <a:ext cx="20145751" cy="10460665"/>
            </a:xfrm>
            <a:prstGeom prst="rect">
              <a:avLst/>
            </a:prstGeom>
          </p:spPr>
        </p:pic>
      </p:grpSp>
      <p:sp>
        <p:nvSpPr>
          <p:cNvPr id="4" name="Freeform 4"/>
          <p:cNvSpPr/>
          <p:nvPr/>
        </p:nvSpPr>
        <p:spPr>
          <a:xfrm>
            <a:off x="15509842" y="9652680"/>
            <a:ext cx="1911103" cy="236176"/>
          </a:xfrm>
          <a:custGeom>
            <a:avLst/>
            <a:gdLst/>
            <a:ahLst/>
            <a:cxnLst/>
            <a:rect l="l" t="t" r="r" b="b"/>
            <a:pathLst>
              <a:path w="1911103" h="236176">
                <a:moveTo>
                  <a:pt x="0" y="0"/>
                </a:moveTo>
                <a:lnTo>
                  <a:pt x="1911103" y="0"/>
                </a:lnTo>
                <a:lnTo>
                  <a:pt x="1911103" y="236177"/>
                </a:lnTo>
                <a:lnTo>
                  <a:pt x="0" y="236177"/>
                </a:lnTo>
                <a:lnTo>
                  <a:pt x="0" y="0"/>
                </a:lnTo>
                <a:close/>
              </a:path>
            </a:pathLst>
          </a:custGeom>
          <a:blipFill>
            <a:blip r:embed="rId3">
              <a:extLst>
                <a:ext uri="{96DAC541-7B7A-43D3-8B79-37D633B846F1}">
                  <asvg:svgBlip xmlns:asvg="http://schemas.microsoft.com/office/drawing/2016/SVG/main" r:embed="rId4"/>
                </a:ext>
              </a:extLst>
            </a:blip>
            <a:stretch>
              <a:fillRect b="-657599"/>
            </a:stretch>
          </a:blipFill>
        </p:spPr>
        <p:txBody>
          <a:bodyPr/>
          <a:lstStyle/>
          <a:p>
            <a:endParaRPr lang="en-IN"/>
          </a:p>
        </p:txBody>
      </p:sp>
      <p:sp>
        <p:nvSpPr>
          <p:cNvPr id="5" name="Freeform 5"/>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b="-657599"/>
            </a:stretch>
          </a:blipFill>
        </p:spPr>
        <p:txBody>
          <a:bodyPr/>
          <a:lstStyle/>
          <a:p>
            <a:endParaRPr lang="en-IN"/>
          </a:p>
        </p:txBody>
      </p:sp>
      <p:sp>
        <p:nvSpPr>
          <p:cNvPr id="6" name="Freeform 6"/>
          <p:cNvSpPr/>
          <p:nvPr/>
        </p:nvSpPr>
        <p:spPr>
          <a:xfrm>
            <a:off x="892657" y="9549501"/>
            <a:ext cx="1739268" cy="442536"/>
          </a:xfrm>
          <a:custGeom>
            <a:avLst/>
            <a:gdLst/>
            <a:ahLst/>
            <a:cxnLst/>
            <a:rect l="l" t="t" r="r" b="b"/>
            <a:pathLst>
              <a:path w="1739268" h="442536">
                <a:moveTo>
                  <a:pt x="0" y="0"/>
                </a:moveTo>
                <a:lnTo>
                  <a:pt x="1739268" y="0"/>
                </a:lnTo>
                <a:lnTo>
                  <a:pt x="1739268" y="442535"/>
                </a:lnTo>
                <a:lnTo>
                  <a:pt x="0" y="442535"/>
                </a:lnTo>
                <a:lnTo>
                  <a:pt x="0" y="0"/>
                </a:lnTo>
                <a:close/>
              </a:path>
            </a:pathLst>
          </a:custGeom>
          <a:blipFill>
            <a:blip r:embed="rId5">
              <a:extLst>
                <a:ext uri="{96DAC541-7B7A-43D3-8B79-37D633B846F1}">
                  <asvg:svgBlip xmlns:asvg="http://schemas.microsoft.com/office/drawing/2016/SVG/main" r:embed="rId6"/>
                </a:ext>
              </a:extLst>
            </a:blip>
            <a:stretch>
              <a:fillRect l="-66963" t="-238188" r="-69619" b="-591635"/>
            </a:stretch>
          </a:blipFill>
        </p:spPr>
        <p:txBody>
          <a:bodyPr/>
          <a:lstStyle/>
          <a:p>
            <a:endParaRPr lang="en-IN"/>
          </a:p>
        </p:txBody>
      </p:sp>
      <p:sp>
        <p:nvSpPr>
          <p:cNvPr id="7" name="Freeform 7"/>
          <p:cNvSpPr/>
          <p:nvPr/>
        </p:nvSpPr>
        <p:spPr>
          <a:xfrm flipH="1">
            <a:off x="15681677" y="807432"/>
            <a:ext cx="1739268" cy="442536"/>
          </a:xfrm>
          <a:custGeom>
            <a:avLst/>
            <a:gdLst/>
            <a:ahLst/>
            <a:cxnLst/>
            <a:rect l="l" t="t" r="r" b="b"/>
            <a:pathLst>
              <a:path w="1739268" h="442536">
                <a:moveTo>
                  <a:pt x="1739268" y="0"/>
                </a:moveTo>
                <a:lnTo>
                  <a:pt x="0" y="0"/>
                </a:lnTo>
                <a:lnTo>
                  <a:pt x="0" y="442536"/>
                </a:lnTo>
                <a:lnTo>
                  <a:pt x="1739268" y="442536"/>
                </a:lnTo>
                <a:lnTo>
                  <a:pt x="1739268" y="0"/>
                </a:lnTo>
                <a:close/>
              </a:path>
            </a:pathLst>
          </a:custGeom>
          <a:blipFill>
            <a:blip r:embed="rId5">
              <a:extLst>
                <a:ext uri="{96DAC541-7B7A-43D3-8B79-37D633B846F1}">
                  <asvg:svgBlip xmlns:asvg="http://schemas.microsoft.com/office/drawing/2016/SVG/main" r:embed="rId6"/>
                </a:ext>
              </a:extLst>
            </a:blip>
            <a:stretch>
              <a:fillRect l="-66963" t="-238188" r="-69619" b="-591635"/>
            </a:stretch>
          </a:blipFill>
        </p:spPr>
        <p:txBody>
          <a:bodyPr/>
          <a:lstStyle/>
          <a:p>
            <a:endParaRPr lang="en-IN"/>
          </a:p>
        </p:txBody>
      </p:sp>
      <p:sp>
        <p:nvSpPr>
          <p:cNvPr id="8" name="Freeform 8"/>
          <p:cNvSpPr/>
          <p:nvPr/>
        </p:nvSpPr>
        <p:spPr>
          <a:xfrm rot="-62953">
            <a:off x="646627" y="2202608"/>
            <a:ext cx="1314419" cy="1314419"/>
          </a:xfrm>
          <a:custGeom>
            <a:avLst/>
            <a:gdLst/>
            <a:ahLst/>
            <a:cxnLst/>
            <a:rect l="l" t="t" r="r" b="b"/>
            <a:pathLst>
              <a:path w="1314419" h="1314419">
                <a:moveTo>
                  <a:pt x="0" y="0"/>
                </a:moveTo>
                <a:lnTo>
                  <a:pt x="1314419" y="0"/>
                </a:lnTo>
                <a:lnTo>
                  <a:pt x="1314419" y="1314419"/>
                </a:lnTo>
                <a:lnTo>
                  <a:pt x="0" y="13144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646627" y="4434700"/>
            <a:ext cx="1314419" cy="1314419"/>
          </a:xfrm>
          <a:custGeom>
            <a:avLst/>
            <a:gdLst/>
            <a:ahLst/>
            <a:cxnLst/>
            <a:rect l="l" t="t" r="r" b="b"/>
            <a:pathLst>
              <a:path w="1314419" h="1314419">
                <a:moveTo>
                  <a:pt x="0" y="0"/>
                </a:moveTo>
                <a:lnTo>
                  <a:pt x="1314419" y="0"/>
                </a:lnTo>
                <a:lnTo>
                  <a:pt x="1314419" y="1314420"/>
                </a:lnTo>
                <a:lnTo>
                  <a:pt x="0" y="13144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AutoShape 10"/>
          <p:cNvSpPr/>
          <p:nvPr/>
        </p:nvSpPr>
        <p:spPr>
          <a:xfrm>
            <a:off x="8407117" y="9766006"/>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11" name="AutoShape 11"/>
          <p:cNvSpPr/>
          <p:nvPr/>
        </p:nvSpPr>
        <p:spPr>
          <a:xfrm>
            <a:off x="3385580" y="1023937"/>
            <a:ext cx="6492240" cy="0"/>
          </a:xfrm>
          <a:prstGeom prst="line">
            <a:avLst/>
          </a:prstGeom>
          <a:ln w="9525" cap="flat">
            <a:solidFill>
              <a:srgbClr val="FFFFFF"/>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2631925" y="1412801"/>
            <a:ext cx="15109313" cy="7845499"/>
            <a:chOff x="0" y="0"/>
            <a:chExt cx="20145751" cy="10460665"/>
          </a:xfrm>
        </p:grpSpPr>
        <p:pic>
          <p:nvPicPr>
            <p:cNvPr id="3" name="Picture 3"/>
            <p:cNvPicPr>
              <a:picLocks noChangeAspect="1"/>
            </p:cNvPicPr>
            <p:nvPr/>
          </p:nvPicPr>
          <p:blipFill>
            <a:blip r:embed="rId2"/>
            <a:srcRect t="12037" b="12037"/>
            <a:stretch>
              <a:fillRect/>
            </a:stretch>
          </p:blipFill>
          <p:spPr>
            <a:xfrm>
              <a:off x="0" y="0"/>
              <a:ext cx="20145751" cy="10460665"/>
            </a:xfrm>
            <a:prstGeom prst="rect">
              <a:avLst/>
            </a:prstGeom>
          </p:spPr>
        </p:pic>
      </p:grpSp>
      <p:sp>
        <p:nvSpPr>
          <p:cNvPr id="4" name="Freeform 4"/>
          <p:cNvSpPr/>
          <p:nvPr/>
        </p:nvSpPr>
        <p:spPr>
          <a:xfrm>
            <a:off x="15509842" y="9652680"/>
            <a:ext cx="1911103" cy="236176"/>
          </a:xfrm>
          <a:custGeom>
            <a:avLst/>
            <a:gdLst/>
            <a:ahLst/>
            <a:cxnLst/>
            <a:rect l="l" t="t" r="r" b="b"/>
            <a:pathLst>
              <a:path w="1911103" h="236176">
                <a:moveTo>
                  <a:pt x="0" y="0"/>
                </a:moveTo>
                <a:lnTo>
                  <a:pt x="1911103" y="0"/>
                </a:lnTo>
                <a:lnTo>
                  <a:pt x="1911103" y="236177"/>
                </a:lnTo>
                <a:lnTo>
                  <a:pt x="0" y="236177"/>
                </a:lnTo>
                <a:lnTo>
                  <a:pt x="0" y="0"/>
                </a:lnTo>
                <a:close/>
              </a:path>
            </a:pathLst>
          </a:custGeom>
          <a:blipFill>
            <a:blip r:embed="rId3">
              <a:extLst>
                <a:ext uri="{96DAC541-7B7A-43D3-8B79-37D633B846F1}">
                  <asvg:svgBlip xmlns:asvg="http://schemas.microsoft.com/office/drawing/2016/SVG/main" r:embed="rId4"/>
                </a:ext>
              </a:extLst>
            </a:blip>
            <a:stretch>
              <a:fillRect b="-657599"/>
            </a:stretch>
          </a:blipFill>
        </p:spPr>
        <p:txBody>
          <a:bodyPr/>
          <a:lstStyle/>
          <a:p>
            <a:endParaRPr lang="en-IN"/>
          </a:p>
        </p:txBody>
      </p:sp>
      <p:sp>
        <p:nvSpPr>
          <p:cNvPr id="5" name="Freeform 5"/>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b="-657599"/>
            </a:stretch>
          </a:blipFill>
        </p:spPr>
        <p:txBody>
          <a:bodyPr/>
          <a:lstStyle/>
          <a:p>
            <a:endParaRPr lang="en-IN"/>
          </a:p>
        </p:txBody>
      </p:sp>
      <p:sp>
        <p:nvSpPr>
          <p:cNvPr id="6" name="Freeform 6"/>
          <p:cNvSpPr/>
          <p:nvPr/>
        </p:nvSpPr>
        <p:spPr>
          <a:xfrm>
            <a:off x="892657" y="9549501"/>
            <a:ext cx="1739268" cy="442536"/>
          </a:xfrm>
          <a:custGeom>
            <a:avLst/>
            <a:gdLst/>
            <a:ahLst/>
            <a:cxnLst/>
            <a:rect l="l" t="t" r="r" b="b"/>
            <a:pathLst>
              <a:path w="1739268" h="442536">
                <a:moveTo>
                  <a:pt x="0" y="0"/>
                </a:moveTo>
                <a:lnTo>
                  <a:pt x="1739268" y="0"/>
                </a:lnTo>
                <a:lnTo>
                  <a:pt x="1739268" y="442535"/>
                </a:lnTo>
                <a:lnTo>
                  <a:pt x="0" y="442535"/>
                </a:lnTo>
                <a:lnTo>
                  <a:pt x="0" y="0"/>
                </a:lnTo>
                <a:close/>
              </a:path>
            </a:pathLst>
          </a:custGeom>
          <a:blipFill>
            <a:blip r:embed="rId5">
              <a:extLst>
                <a:ext uri="{96DAC541-7B7A-43D3-8B79-37D633B846F1}">
                  <asvg:svgBlip xmlns:asvg="http://schemas.microsoft.com/office/drawing/2016/SVG/main" r:embed="rId6"/>
                </a:ext>
              </a:extLst>
            </a:blip>
            <a:stretch>
              <a:fillRect l="-66963" t="-238188" r="-69619" b="-591635"/>
            </a:stretch>
          </a:blipFill>
        </p:spPr>
        <p:txBody>
          <a:bodyPr/>
          <a:lstStyle/>
          <a:p>
            <a:endParaRPr lang="en-IN"/>
          </a:p>
        </p:txBody>
      </p:sp>
      <p:sp>
        <p:nvSpPr>
          <p:cNvPr id="7" name="Freeform 7"/>
          <p:cNvSpPr/>
          <p:nvPr/>
        </p:nvSpPr>
        <p:spPr>
          <a:xfrm flipH="1">
            <a:off x="15681677" y="807432"/>
            <a:ext cx="1739268" cy="442536"/>
          </a:xfrm>
          <a:custGeom>
            <a:avLst/>
            <a:gdLst/>
            <a:ahLst/>
            <a:cxnLst/>
            <a:rect l="l" t="t" r="r" b="b"/>
            <a:pathLst>
              <a:path w="1739268" h="442536">
                <a:moveTo>
                  <a:pt x="1739268" y="0"/>
                </a:moveTo>
                <a:lnTo>
                  <a:pt x="0" y="0"/>
                </a:lnTo>
                <a:lnTo>
                  <a:pt x="0" y="442536"/>
                </a:lnTo>
                <a:lnTo>
                  <a:pt x="1739268" y="442536"/>
                </a:lnTo>
                <a:lnTo>
                  <a:pt x="1739268" y="0"/>
                </a:lnTo>
                <a:close/>
              </a:path>
            </a:pathLst>
          </a:custGeom>
          <a:blipFill>
            <a:blip r:embed="rId5">
              <a:extLst>
                <a:ext uri="{96DAC541-7B7A-43D3-8B79-37D633B846F1}">
                  <asvg:svgBlip xmlns:asvg="http://schemas.microsoft.com/office/drawing/2016/SVG/main" r:embed="rId6"/>
                </a:ext>
              </a:extLst>
            </a:blip>
            <a:stretch>
              <a:fillRect l="-66963" t="-238188" r="-69619" b="-591635"/>
            </a:stretch>
          </a:blipFill>
        </p:spPr>
        <p:txBody>
          <a:bodyPr/>
          <a:lstStyle/>
          <a:p>
            <a:endParaRPr lang="en-IN"/>
          </a:p>
        </p:txBody>
      </p:sp>
      <p:sp>
        <p:nvSpPr>
          <p:cNvPr id="8" name="Freeform 8"/>
          <p:cNvSpPr/>
          <p:nvPr/>
        </p:nvSpPr>
        <p:spPr>
          <a:xfrm rot="-62953">
            <a:off x="646627" y="2202608"/>
            <a:ext cx="1314419" cy="1314419"/>
          </a:xfrm>
          <a:custGeom>
            <a:avLst/>
            <a:gdLst/>
            <a:ahLst/>
            <a:cxnLst/>
            <a:rect l="l" t="t" r="r" b="b"/>
            <a:pathLst>
              <a:path w="1314419" h="1314419">
                <a:moveTo>
                  <a:pt x="0" y="0"/>
                </a:moveTo>
                <a:lnTo>
                  <a:pt x="1314419" y="0"/>
                </a:lnTo>
                <a:lnTo>
                  <a:pt x="1314419" y="1314419"/>
                </a:lnTo>
                <a:lnTo>
                  <a:pt x="0" y="13144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646627" y="4434700"/>
            <a:ext cx="1314419" cy="1314419"/>
          </a:xfrm>
          <a:custGeom>
            <a:avLst/>
            <a:gdLst/>
            <a:ahLst/>
            <a:cxnLst/>
            <a:rect l="l" t="t" r="r" b="b"/>
            <a:pathLst>
              <a:path w="1314419" h="1314419">
                <a:moveTo>
                  <a:pt x="0" y="0"/>
                </a:moveTo>
                <a:lnTo>
                  <a:pt x="1314419" y="0"/>
                </a:lnTo>
                <a:lnTo>
                  <a:pt x="1314419" y="1314420"/>
                </a:lnTo>
                <a:lnTo>
                  <a:pt x="0" y="13144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AutoShape 10"/>
          <p:cNvSpPr/>
          <p:nvPr/>
        </p:nvSpPr>
        <p:spPr>
          <a:xfrm>
            <a:off x="8407117" y="9766006"/>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11" name="AutoShape 11"/>
          <p:cNvSpPr/>
          <p:nvPr/>
        </p:nvSpPr>
        <p:spPr>
          <a:xfrm>
            <a:off x="3385580" y="1023937"/>
            <a:ext cx="6492240" cy="0"/>
          </a:xfrm>
          <a:prstGeom prst="line">
            <a:avLst/>
          </a:prstGeom>
          <a:ln w="9525" cap="flat">
            <a:solidFill>
              <a:srgbClr val="FFFFFF"/>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706123" y="5628050"/>
            <a:ext cx="2332272" cy="1848326"/>
          </a:xfrm>
          <a:custGeom>
            <a:avLst/>
            <a:gdLst/>
            <a:ahLst/>
            <a:cxnLst/>
            <a:rect l="l" t="t" r="r" b="b"/>
            <a:pathLst>
              <a:path w="2332272" h="1848326">
                <a:moveTo>
                  <a:pt x="0" y="0"/>
                </a:moveTo>
                <a:lnTo>
                  <a:pt x="2332272" y="0"/>
                </a:lnTo>
                <a:lnTo>
                  <a:pt x="2332272" y="1848326"/>
                </a:lnTo>
                <a:lnTo>
                  <a:pt x="0" y="18483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4469375" y="5628050"/>
            <a:ext cx="2789925" cy="1848326"/>
          </a:xfrm>
          <a:custGeom>
            <a:avLst/>
            <a:gdLst/>
            <a:ahLst/>
            <a:cxnLst/>
            <a:rect l="l" t="t" r="r" b="b"/>
            <a:pathLst>
              <a:path w="2789925" h="1848326">
                <a:moveTo>
                  <a:pt x="0" y="0"/>
                </a:moveTo>
                <a:lnTo>
                  <a:pt x="2789925" y="0"/>
                </a:lnTo>
                <a:lnTo>
                  <a:pt x="2789925" y="1848326"/>
                </a:lnTo>
                <a:lnTo>
                  <a:pt x="0" y="18483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6653019">
            <a:off x="8126547" y="2440346"/>
            <a:ext cx="1742047" cy="1848326"/>
          </a:xfrm>
          <a:custGeom>
            <a:avLst/>
            <a:gdLst/>
            <a:ahLst/>
            <a:cxnLst/>
            <a:rect l="l" t="t" r="r" b="b"/>
            <a:pathLst>
              <a:path w="1742047" h="1848326">
                <a:moveTo>
                  <a:pt x="0" y="0"/>
                </a:moveTo>
                <a:lnTo>
                  <a:pt x="1742047" y="0"/>
                </a:lnTo>
                <a:lnTo>
                  <a:pt x="1742047" y="1848326"/>
                </a:lnTo>
                <a:lnTo>
                  <a:pt x="0" y="18483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2627459" y="3202822"/>
            <a:ext cx="2821871" cy="1848326"/>
          </a:xfrm>
          <a:custGeom>
            <a:avLst/>
            <a:gdLst/>
            <a:ahLst/>
            <a:cxnLst/>
            <a:rect l="l" t="t" r="r" b="b"/>
            <a:pathLst>
              <a:path w="2821871" h="1848326">
                <a:moveTo>
                  <a:pt x="0" y="0"/>
                </a:moveTo>
                <a:lnTo>
                  <a:pt x="2821871" y="0"/>
                </a:lnTo>
                <a:lnTo>
                  <a:pt x="2821871" y="1848326"/>
                </a:lnTo>
                <a:lnTo>
                  <a:pt x="0" y="18483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5996093" y="751930"/>
            <a:ext cx="1827532" cy="1848326"/>
          </a:xfrm>
          <a:custGeom>
            <a:avLst/>
            <a:gdLst/>
            <a:ahLst/>
            <a:cxnLst/>
            <a:rect l="l" t="t" r="r" b="b"/>
            <a:pathLst>
              <a:path w="1827532" h="1848326">
                <a:moveTo>
                  <a:pt x="0" y="0"/>
                </a:moveTo>
                <a:lnTo>
                  <a:pt x="1827532" y="0"/>
                </a:lnTo>
                <a:lnTo>
                  <a:pt x="1827532" y="1848326"/>
                </a:lnTo>
                <a:lnTo>
                  <a:pt x="0" y="18483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a:off x="10446963" y="372943"/>
            <a:ext cx="1573387" cy="1848326"/>
          </a:xfrm>
          <a:custGeom>
            <a:avLst/>
            <a:gdLst/>
            <a:ahLst/>
            <a:cxnLst/>
            <a:rect l="l" t="t" r="r" b="b"/>
            <a:pathLst>
              <a:path w="1573387" h="1848326">
                <a:moveTo>
                  <a:pt x="0" y="0"/>
                </a:moveTo>
                <a:lnTo>
                  <a:pt x="1573388" y="0"/>
                </a:lnTo>
                <a:lnTo>
                  <a:pt x="1573388" y="1848325"/>
                </a:lnTo>
                <a:lnTo>
                  <a:pt x="0" y="18483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 name="Freeform 8"/>
          <p:cNvSpPr/>
          <p:nvPr/>
        </p:nvSpPr>
        <p:spPr>
          <a:xfrm>
            <a:off x="13761034" y="991480"/>
            <a:ext cx="1727344" cy="1848326"/>
          </a:xfrm>
          <a:custGeom>
            <a:avLst/>
            <a:gdLst/>
            <a:ahLst/>
            <a:cxnLst/>
            <a:rect l="l" t="t" r="r" b="b"/>
            <a:pathLst>
              <a:path w="1727344" h="1848326">
                <a:moveTo>
                  <a:pt x="0" y="0"/>
                </a:moveTo>
                <a:lnTo>
                  <a:pt x="1727344" y="0"/>
                </a:lnTo>
                <a:lnTo>
                  <a:pt x="1727344" y="1848325"/>
                </a:lnTo>
                <a:lnTo>
                  <a:pt x="0" y="18483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9" name="Freeform 9"/>
          <p:cNvSpPr/>
          <p:nvPr/>
        </p:nvSpPr>
        <p:spPr>
          <a:xfrm>
            <a:off x="15955390" y="991480"/>
            <a:ext cx="1303910" cy="1848326"/>
          </a:xfrm>
          <a:custGeom>
            <a:avLst/>
            <a:gdLst/>
            <a:ahLst/>
            <a:cxnLst/>
            <a:rect l="l" t="t" r="r" b="b"/>
            <a:pathLst>
              <a:path w="1303910" h="1848326">
                <a:moveTo>
                  <a:pt x="0" y="0"/>
                </a:moveTo>
                <a:lnTo>
                  <a:pt x="1303910" y="0"/>
                </a:lnTo>
                <a:lnTo>
                  <a:pt x="1303910" y="1848325"/>
                </a:lnTo>
                <a:lnTo>
                  <a:pt x="0" y="184832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0" name="Freeform 10"/>
          <p:cNvSpPr/>
          <p:nvPr/>
        </p:nvSpPr>
        <p:spPr>
          <a:xfrm>
            <a:off x="13549824" y="7541902"/>
            <a:ext cx="1839101" cy="1903339"/>
          </a:xfrm>
          <a:custGeom>
            <a:avLst/>
            <a:gdLst/>
            <a:ahLst/>
            <a:cxnLst/>
            <a:rect l="l" t="t" r="r" b="b"/>
            <a:pathLst>
              <a:path w="1839101" h="1903339">
                <a:moveTo>
                  <a:pt x="0" y="0"/>
                </a:moveTo>
                <a:lnTo>
                  <a:pt x="1839101" y="0"/>
                </a:lnTo>
                <a:lnTo>
                  <a:pt x="1839101" y="1903338"/>
                </a:lnTo>
                <a:lnTo>
                  <a:pt x="0" y="190333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1" name="Freeform 11"/>
          <p:cNvSpPr/>
          <p:nvPr/>
        </p:nvSpPr>
        <p:spPr>
          <a:xfrm>
            <a:off x="12296576" y="301726"/>
            <a:ext cx="1919724" cy="2072577"/>
          </a:xfrm>
          <a:custGeom>
            <a:avLst/>
            <a:gdLst/>
            <a:ahLst/>
            <a:cxnLst/>
            <a:rect l="l" t="t" r="r" b="b"/>
            <a:pathLst>
              <a:path w="1919724" h="2072577">
                <a:moveTo>
                  <a:pt x="0" y="0"/>
                </a:moveTo>
                <a:lnTo>
                  <a:pt x="1919724" y="0"/>
                </a:lnTo>
                <a:lnTo>
                  <a:pt x="1919724" y="2072577"/>
                </a:lnTo>
                <a:lnTo>
                  <a:pt x="0" y="207257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IN"/>
          </a:p>
        </p:txBody>
      </p:sp>
      <p:sp>
        <p:nvSpPr>
          <p:cNvPr id="12" name="Freeform 12"/>
          <p:cNvSpPr/>
          <p:nvPr/>
        </p:nvSpPr>
        <p:spPr>
          <a:xfrm>
            <a:off x="9864880" y="5562525"/>
            <a:ext cx="1660202" cy="1979377"/>
          </a:xfrm>
          <a:custGeom>
            <a:avLst/>
            <a:gdLst/>
            <a:ahLst/>
            <a:cxnLst/>
            <a:rect l="l" t="t" r="r" b="b"/>
            <a:pathLst>
              <a:path w="1660202" h="1979377">
                <a:moveTo>
                  <a:pt x="0" y="0"/>
                </a:moveTo>
                <a:lnTo>
                  <a:pt x="1660203" y="0"/>
                </a:lnTo>
                <a:lnTo>
                  <a:pt x="1660203" y="1979377"/>
                </a:lnTo>
                <a:lnTo>
                  <a:pt x="0" y="197937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IN"/>
          </a:p>
        </p:txBody>
      </p:sp>
      <p:sp>
        <p:nvSpPr>
          <p:cNvPr id="13" name="Freeform 13"/>
          <p:cNvSpPr/>
          <p:nvPr/>
        </p:nvSpPr>
        <p:spPr>
          <a:xfrm>
            <a:off x="9438154" y="7797867"/>
            <a:ext cx="3591005" cy="1647373"/>
          </a:xfrm>
          <a:custGeom>
            <a:avLst/>
            <a:gdLst/>
            <a:ahLst/>
            <a:cxnLst/>
            <a:rect l="l" t="t" r="r" b="b"/>
            <a:pathLst>
              <a:path w="3591005" h="1647373">
                <a:moveTo>
                  <a:pt x="0" y="0"/>
                </a:moveTo>
                <a:lnTo>
                  <a:pt x="3591005" y="0"/>
                </a:lnTo>
                <a:lnTo>
                  <a:pt x="3591005" y="1647373"/>
                </a:lnTo>
                <a:lnTo>
                  <a:pt x="0" y="1647373"/>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IN"/>
          </a:p>
        </p:txBody>
      </p:sp>
      <p:sp>
        <p:nvSpPr>
          <p:cNvPr id="14" name="Freeform 14"/>
          <p:cNvSpPr/>
          <p:nvPr/>
        </p:nvSpPr>
        <p:spPr>
          <a:xfrm>
            <a:off x="6868555" y="6268847"/>
            <a:ext cx="1835333" cy="1766508"/>
          </a:xfrm>
          <a:custGeom>
            <a:avLst/>
            <a:gdLst/>
            <a:ahLst/>
            <a:cxnLst/>
            <a:rect l="l" t="t" r="r" b="b"/>
            <a:pathLst>
              <a:path w="1835333" h="1766508">
                <a:moveTo>
                  <a:pt x="0" y="0"/>
                </a:moveTo>
                <a:lnTo>
                  <a:pt x="1835333" y="0"/>
                </a:lnTo>
                <a:lnTo>
                  <a:pt x="1835333" y="1766508"/>
                </a:lnTo>
                <a:lnTo>
                  <a:pt x="0" y="1766508"/>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IN"/>
          </a:p>
        </p:txBody>
      </p:sp>
      <p:grpSp>
        <p:nvGrpSpPr>
          <p:cNvPr id="15" name="Group 15"/>
          <p:cNvGrpSpPr/>
          <p:nvPr/>
        </p:nvGrpSpPr>
        <p:grpSpPr>
          <a:xfrm>
            <a:off x="557278" y="454760"/>
            <a:ext cx="8146611" cy="4290990"/>
            <a:chOff x="0" y="0"/>
            <a:chExt cx="10862147" cy="5721321"/>
          </a:xfrm>
        </p:grpSpPr>
        <p:sp>
          <p:nvSpPr>
            <p:cNvPr id="16" name="TextBox 16"/>
            <p:cNvSpPr txBox="1"/>
            <p:nvPr/>
          </p:nvSpPr>
          <p:spPr>
            <a:xfrm>
              <a:off x="0" y="-19050"/>
              <a:ext cx="10862147" cy="3117793"/>
            </a:xfrm>
            <a:prstGeom prst="rect">
              <a:avLst/>
            </a:prstGeom>
          </p:spPr>
          <p:txBody>
            <a:bodyPr lIns="0" tIns="0" rIns="0" bIns="0" rtlCol="0" anchor="t">
              <a:spAutoFit/>
            </a:bodyPr>
            <a:lstStyle/>
            <a:p>
              <a:pPr>
                <a:lnSpc>
                  <a:spcPts val="9209"/>
                </a:lnSpc>
              </a:pPr>
              <a:r>
                <a:rPr lang="en-US" sz="7674" u="sng">
                  <a:solidFill>
                    <a:srgbClr val="FFFFFF"/>
                  </a:solidFill>
                  <a:latin typeface="Rasputin Light"/>
                </a:rPr>
                <a:t>Resource </a:t>
              </a:r>
            </a:p>
            <a:p>
              <a:pPr>
                <a:lnSpc>
                  <a:spcPts val="9209"/>
                </a:lnSpc>
              </a:pPr>
              <a:r>
                <a:rPr lang="en-US" sz="7674" u="sng">
                  <a:solidFill>
                    <a:srgbClr val="FFFFFF"/>
                  </a:solidFill>
                  <a:latin typeface="Rasputin Light"/>
                </a:rPr>
                <a:t>Page</a:t>
              </a:r>
            </a:p>
          </p:txBody>
        </p:sp>
        <p:sp>
          <p:nvSpPr>
            <p:cNvPr id="17" name="TextBox 17"/>
            <p:cNvSpPr txBox="1"/>
            <p:nvPr/>
          </p:nvSpPr>
          <p:spPr>
            <a:xfrm>
              <a:off x="0" y="4069924"/>
              <a:ext cx="10862147" cy="1651397"/>
            </a:xfrm>
            <a:prstGeom prst="rect">
              <a:avLst/>
            </a:prstGeom>
          </p:spPr>
          <p:txBody>
            <a:bodyPr lIns="0" tIns="0" rIns="0" bIns="0" rtlCol="0" anchor="t">
              <a:spAutoFit/>
            </a:bodyPr>
            <a:lstStyle/>
            <a:p>
              <a:pPr>
                <a:lnSpc>
                  <a:spcPts val="5099"/>
                </a:lnSpc>
              </a:pPr>
              <a:endParaRPr/>
            </a:p>
            <a:p>
              <a:pPr>
                <a:lnSpc>
                  <a:spcPts val="5099"/>
                </a:lnSpc>
              </a:pPr>
              <a:endParaRPr/>
            </a:p>
          </p:txBody>
        </p:sp>
      </p:grpSp>
      <p:grpSp>
        <p:nvGrpSpPr>
          <p:cNvPr id="18" name="Group 18"/>
          <p:cNvGrpSpPr/>
          <p:nvPr/>
        </p:nvGrpSpPr>
        <p:grpSpPr>
          <a:xfrm>
            <a:off x="597464" y="3202822"/>
            <a:ext cx="6607035" cy="6337935"/>
            <a:chOff x="0" y="0"/>
            <a:chExt cx="8809380" cy="8450580"/>
          </a:xfrm>
        </p:grpSpPr>
        <p:sp>
          <p:nvSpPr>
            <p:cNvPr id="19" name="TextBox 19"/>
            <p:cNvSpPr txBox="1"/>
            <p:nvPr/>
          </p:nvSpPr>
          <p:spPr>
            <a:xfrm>
              <a:off x="0" y="-9525"/>
              <a:ext cx="8809380" cy="6333152"/>
            </a:xfrm>
            <a:prstGeom prst="rect">
              <a:avLst/>
            </a:prstGeom>
          </p:spPr>
          <p:txBody>
            <a:bodyPr lIns="0" tIns="0" rIns="0" bIns="0" rtlCol="0" anchor="t">
              <a:spAutoFit/>
            </a:bodyPr>
            <a:lstStyle/>
            <a:p>
              <a:pPr>
                <a:lnSpc>
                  <a:spcPts val="7469"/>
                </a:lnSpc>
              </a:pPr>
              <a:r>
                <a:rPr lang="en-US" sz="6224">
                  <a:solidFill>
                    <a:srgbClr val="FFFFFF"/>
                  </a:solidFill>
                  <a:latin typeface="Rasputin Light"/>
                </a:rPr>
                <a:t>~ GOogle collab</a:t>
              </a:r>
            </a:p>
            <a:p>
              <a:pPr>
                <a:lnSpc>
                  <a:spcPts val="7469"/>
                </a:lnSpc>
              </a:pPr>
              <a:r>
                <a:rPr lang="en-US" sz="6224">
                  <a:solidFill>
                    <a:srgbClr val="FFFFFF"/>
                  </a:solidFill>
                  <a:latin typeface="Rasputin Light"/>
                </a:rPr>
                <a:t>~PYcharm</a:t>
              </a:r>
            </a:p>
            <a:p>
              <a:pPr>
                <a:lnSpc>
                  <a:spcPts val="7469"/>
                </a:lnSpc>
              </a:pPr>
              <a:r>
                <a:rPr lang="en-US" sz="6224">
                  <a:solidFill>
                    <a:srgbClr val="FFFFFF"/>
                  </a:solidFill>
                  <a:latin typeface="Rasputin Light"/>
                </a:rPr>
                <a:t>~Kaggle</a:t>
              </a:r>
            </a:p>
            <a:p>
              <a:pPr>
                <a:lnSpc>
                  <a:spcPts val="7469"/>
                </a:lnSpc>
              </a:pPr>
              <a:endParaRPr lang="en-US" sz="6224">
                <a:solidFill>
                  <a:srgbClr val="FFFFFF"/>
                </a:solidFill>
                <a:latin typeface="Rasputin Light"/>
              </a:endParaRPr>
            </a:p>
            <a:p>
              <a:pPr>
                <a:lnSpc>
                  <a:spcPts val="7469"/>
                </a:lnSpc>
              </a:pPr>
              <a:endParaRPr lang="en-US" sz="6224">
                <a:solidFill>
                  <a:srgbClr val="FFFFFF"/>
                </a:solidFill>
                <a:latin typeface="Rasputin Light"/>
              </a:endParaRPr>
            </a:p>
          </p:txBody>
        </p:sp>
        <p:sp>
          <p:nvSpPr>
            <p:cNvPr id="20" name="TextBox 20"/>
            <p:cNvSpPr txBox="1"/>
            <p:nvPr/>
          </p:nvSpPr>
          <p:spPr>
            <a:xfrm>
              <a:off x="0" y="7096345"/>
              <a:ext cx="8809380" cy="1354235"/>
            </a:xfrm>
            <a:prstGeom prst="rect">
              <a:avLst/>
            </a:prstGeom>
          </p:spPr>
          <p:txBody>
            <a:bodyPr lIns="0" tIns="0" rIns="0" bIns="0" rtlCol="0" anchor="t">
              <a:spAutoFit/>
            </a:bodyPr>
            <a:lstStyle/>
            <a:p>
              <a:pPr>
                <a:lnSpc>
                  <a:spcPts val="4135"/>
                </a:lnSpc>
              </a:pPr>
              <a:endParaRPr/>
            </a:p>
            <a:p>
              <a:pPr>
                <a:lnSpc>
                  <a:spcPts val="4135"/>
                </a:lnSpc>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378915" y="1359151"/>
            <a:ext cx="21045830" cy="2443182"/>
            <a:chOff x="0" y="0"/>
            <a:chExt cx="5542935" cy="643472"/>
          </a:xfrm>
        </p:grpSpPr>
        <p:sp>
          <p:nvSpPr>
            <p:cNvPr id="3" name="Freeform 3"/>
            <p:cNvSpPr/>
            <p:nvPr/>
          </p:nvSpPr>
          <p:spPr>
            <a:xfrm>
              <a:off x="0" y="0"/>
              <a:ext cx="5542935" cy="643472"/>
            </a:xfrm>
            <a:custGeom>
              <a:avLst/>
              <a:gdLst/>
              <a:ahLst/>
              <a:cxnLst/>
              <a:rect l="l" t="t" r="r" b="b"/>
              <a:pathLst>
                <a:path w="5542935" h="643472">
                  <a:moveTo>
                    <a:pt x="0" y="0"/>
                  </a:moveTo>
                  <a:lnTo>
                    <a:pt x="5542935" y="0"/>
                  </a:lnTo>
                  <a:lnTo>
                    <a:pt x="5542935" y="643472"/>
                  </a:lnTo>
                  <a:lnTo>
                    <a:pt x="0" y="643472"/>
                  </a:lnTo>
                  <a:close/>
                </a:path>
              </a:pathLst>
            </a:custGeom>
            <a:solidFill>
              <a:srgbClr val="4DB3CE"/>
            </a:solidFill>
          </p:spPr>
          <p:txBody>
            <a:bodyPr/>
            <a:lstStyle/>
            <a:p>
              <a:endParaRPr lang="en-IN"/>
            </a:p>
          </p:txBody>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86008" y="1659675"/>
            <a:ext cx="16218413" cy="1651593"/>
          </a:xfrm>
          <a:prstGeom prst="rect">
            <a:avLst/>
          </a:prstGeom>
        </p:spPr>
        <p:txBody>
          <a:bodyPr lIns="0" tIns="0" rIns="0" bIns="0" rtlCol="0" anchor="t">
            <a:spAutoFit/>
          </a:bodyPr>
          <a:lstStyle/>
          <a:p>
            <a:pPr algn="ctr">
              <a:lnSpc>
                <a:spcPts val="13439"/>
              </a:lnSpc>
            </a:pPr>
            <a:r>
              <a:rPr lang="en-US" sz="9600">
                <a:solidFill>
                  <a:srgbClr val="FFFFFF"/>
                </a:solidFill>
                <a:latin typeface="TT Chocolates Bold"/>
              </a:rPr>
              <a:t>Conclusion</a:t>
            </a:r>
          </a:p>
        </p:txBody>
      </p:sp>
      <p:sp>
        <p:nvSpPr>
          <p:cNvPr id="6" name="TextBox 6"/>
          <p:cNvSpPr txBox="1"/>
          <p:nvPr/>
        </p:nvSpPr>
        <p:spPr>
          <a:xfrm>
            <a:off x="9004559" y="4206875"/>
            <a:ext cx="7854273" cy="936625"/>
          </a:xfrm>
          <a:prstGeom prst="rect">
            <a:avLst/>
          </a:prstGeom>
        </p:spPr>
        <p:txBody>
          <a:bodyPr lIns="0" tIns="0" rIns="0" bIns="0" rtlCol="0" anchor="t">
            <a:spAutoFit/>
          </a:bodyPr>
          <a:lstStyle/>
          <a:p>
            <a:pPr marL="1187449" lvl="1" indent="-593725">
              <a:lnSpc>
                <a:spcPts val="7699"/>
              </a:lnSpc>
              <a:buFont typeface="Arial"/>
              <a:buChar char="•"/>
            </a:pPr>
            <a:r>
              <a:rPr lang="en-US" sz="5499">
                <a:solidFill>
                  <a:srgbClr val="FFFFFF"/>
                </a:solidFill>
                <a:latin typeface="TT Chocolates Bold Italics"/>
              </a:rPr>
              <a:t>Conclusion 2</a:t>
            </a:r>
          </a:p>
        </p:txBody>
      </p:sp>
      <p:sp>
        <p:nvSpPr>
          <p:cNvPr id="7" name="TextBox 7"/>
          <p:cNvSpPr txBox="1"/>
          <p:nvPr/>
        </p:nvSpPr>
        <p:spPr>
          <a:xfrm>
            <a:off x="9784672" y="5553075"/>
            <a:ext cx="10661943" cy="2169698"/>
          </a:xfrm>
          <a:prstGeom prst="rect">
            <a:avLst/>
          </a:prstGeom>
        </p:spPr>
        <p:txBody>
          <a:bodyPr lIns="0" tIns="0" rIns="0" bIns="0" rtlCol="0" anchor="t">
            <a:spAutoFit/>
          </a:bodyPr>
          <a:lstStyle/>
          <a:p>
            <a:pPr>
              <a:lnSpc>
                <a:spcPts val="5743"/>
              </a:lnSpc>
            </a:pPr>
            <a:r>
              <a:rPr lang="en-US" sz="4102">
                <a:solidFill>
                  <a:srgbClr val="FFFFFF"/>
                </a:solidFill>
                <a:latin typeface="Questrial"/>
              </a:rPr>
              <a:t>By using this technology, we can </a:t>
            </a:r>
          </a:p>
          <a:p>
            <a:pPr>
              <a:lnSpc>
                <a:spcPts val="5743"/>
              </a:lnSpc>
            </a:pPr>
            <a:r>
              <a:rPr lang="en-US" sz="4102">
                <a:solidFill>
                  <a:srgbClr val="FFFFFF"/>
                </a:solidFill>
                <a:latin typeface="Questrial"/>
              </a:rPr>
              <a:t>significantly reduce the risk of falling </a:t>
            </a:r>
          </a:p>
          <a:p>
            <a:pPr>
              <a:lnSpc>
                <a:spcPts val="5743"/>
              </a:lnSpc>
            </a:pPr>
            <a:r>
              <a:rPr lang="en-US" sz="4102">
                <a:solidFill>
                  <a:srgbClr val="FFFFFF"/>
                </a:solidFill>
                <a:latin typeface="Questrial"/>
              </a:rPr>
              <a:t>victim to phishing attacks.</a:t>
            </a:r>
          </a:p>
        </p:txBody>
      </p:sp>
      <p:sp>
        <p:nvSpPr>
          <p:cNvPr id="8" name="TextBox 8"/>
          <p:cNvSpPr txBox="1"/>
          <p:nvPr/>
        </p:nvSpPr>
        <p:spPr>
          <a:xfrm>
            <a:off x="1111554" y="4206875"/>
            <a:ext cx="7893005" cy="936625"/>
          </a:xfrm>
          <a:prstGeom prst="rect">
            <a:avLst/>
          </a:prstGeom>
        </p:spPr>
        <p:txBody>
          <a:bodyPr lIns="0" tIns="0" rIns="0" bIns="0" rtlCol="0" anchor="t">
            <a:spAutoFit/>
          </a:bodyPr>
          <a:lstStyle/>
          <a:p>
            <a:pPr marL="1187449" lvl="1" indent="-593725">
              <a:lnSpc>
                <a:spcPts val="7699"/>
              </a:lnSpc>
              <a:buFont typeface="Arial"/>
              <a:buChar char="•"/>
            </a:pPr>
            <a:r>
              <a:rPr lang="en-US" sz="5499">
                <a:solidFill>
                  <a:srgbClr val="FFFFFF"/>
                </a:solidFill>
                <a:latin typeface="TT Chocolates Bold Italics"/>
              </a:rPr>
              <a:t>Conclusion 1</a:t>
            </a:r>
          </a:p>
        </p:txBody>
      </p:sp>
      <p:sp>
        <p:nvSpPr>
          <p:cNvPr id="9" name="TextBox 9"/>
          <p:cNvSpPr txBox="1"/>
          <p:nvPr/>
        </p:nvSpPr>
        <p:spPr>
          <a:xfrm>
            <a:off x="428897" y="5505352"/>
            <a:ext cx="9886289" cy="4029415"/>
          </a:xfrm>
          <a:prstGeom prst="rect">
            <a:avLst/>
          </a:prstGeom>
        </p:spPr>
        <p:txBody>
          <a:bodyPr lIns="0" tIns="0" rIns="0" bIns="0" rtlCol="0" anchor="t">
            <a:spAutoFit/>
          </a:bodyPr>
          <a:lstStyle/>
          <a:p>
            <a:pPr>
              <a:lnSpc>
                <a:spcPts val="5325"/>
              </a:lnSpc>
            </a:pPr>
            <a:r>
              <a:rPr lang="en-US" sz="3804">
                <a:solidFill>
                  <a:srgbClr val="FFFFFF"/>
                </a:solidFill>
                <a:latin typeface="Questrial"/>
              </a:rPr>
              <a:t>it is clear that phishing is a serious threat </a:t>
            </a:r>
          </a:p>
          <a:p>
            <a:pPr>
              <a:lnSpc>
                <a:spcPts val="5325"/>
              </a:lnSpc>
            </a:pPr>
            <a:r>
              <a:rPr lang="en-US" sz="3804">
                <a:solidFill>
                  <a:srgbClr val="FFFFFF"/>
                </a:solidFill>
                <a:latin typeface="Questrial"/>
              </a:rPr>
              <a:t>to individuals and organizations alike.</a:t>
            </a:r>
          </a:p>
          <a:p>
            <a:pPr>
              <a:lnSpc>
                <a:spcPts val="5325"/>
              </a:lnSpc>
            </a:pPr>
            <a:r>
              <a:rPr lang="en-US" sz="3804">
                <a:solidFill>
                  <a:srgbClr val="FFFFFF"/>
                </a:solidFill>
                <a:latin typeface="Questrial"/>
              </a:rPr>
              <a:t> The ability of phishing domains</a:t>
            </a:r>
          </a:p>
          <a:p>
            <a:pPr>
              <a:lnSpc>
                <a:spcPts val="5325"/>
              </a:lnSpc>
            </a:pPr>
            <a:r>
              <a:rPr lang="en-US" sz="3804">
                <a:solidFill>
                  <a:srgbClr val="FFFFFF"/>
                </a:solidFill>
                <a:latin typeface="Questrial"/>
              </a:rPr>
              <a:t> to imitate genuine domains </a:t>
            </a:r>
          </a:p>
          <a:p>
            <a:pPr>
              <a:lnSpc>
                <a:spcPts val="5325"/>
              </a:lnSpc>
            </a:pPr>
            <a:r>
              <a:rPr lang="en-US" sz="3804">
                <a:solidFill>
                  <a:srgbClr val="FFFFFF"/>
                </a:solidFill>
                <a:latin typeface="Questrial"/>
              </a:rPr>
              <a:t>makes them difficult to detect using traditional methods.</a:t>
            </a:r>
          </a:p>
        </p:txBody>
      </p:sp>
      <p:sp>
        <p:nvSpPr>
          <p:cNvPr id="10" name="Freeform 10"/>
          <p:cNvSpPr/>
          <p:nvPr/>
        </p:nvSpPr>
        <p:spPr>
          <a:xfrm>
            <a:off x="-1749065" y="-1277354"/>
            <a:ext cx="5579905" cy="5273010"/>
          </a:xfrm>
          <a:custGeom>
            <a:avLst/>
            <a:gdLst/>
            <a:ahLst/>
            <a:cxnLst/>
            <a:rect l="l" t="t" r="r" b="b"/>
            <a:pathLst>
              <a:path w="5579905" h="5273010">
                <a:moveTo>
                  <a:pt x="0" y="0"/>
                </a:moveTo>
                <a:lnTo>
                  <a:pt x="5579905" y="0"/>
                </a:lnTo>
                <a:lnTo>
                  <a:pt x="5579905" y="5273010"/>
                </a:lnTo>
                <a:lnTo>
                  <a:pt x="0" y="5273010"/>
                </a:lnTo>
                <a:lnTo>
                  <a:pt x="0" y="0"/>
                </a:lnTo>
                <a:close/>
              </a:path>
            </a:pathLst>
          </a:custGeom>
          <a:blipFill>
            <a:blip r:embed="rId2"/>
            <a:stretch>
              <a:fillRect/>
            </a:stretch>
          </a:blipFill>
        </p:spPr>
        <p:txBody>
          <a:bodyPr/>
          <a:lstStyle/>
          <a:p>
            <a:endParaRPr lang="en-IN"/>
          </a:p>
        </p:txBody>
      </p:sp>
      <p:sp>
        <p:nvSpPr>
          <p:cNvPr id="11" name="Freeform 11"/>
          <p:cNvSpPr/>
          <p:nvPr/>
        </p:nvSpPr>
        <p:spPr>
          <a:xfrm flipH="1" flipV="1">
            <a:off x="11769980" y="7562922"/>
            <a:ext cx="7175766" cy="3018502"/>
          </a:xfrm>
          <a:custGeom>
            <a:avLst/>
            <a:gdLst/>
            <a:ahLst/>
            <a:cxnLst/>
            <a:rect l="l" t="t" r="r" b="b"/>
            <a:pathLst>
              <a:path w="7175766" h="3018502">
                <a:moveTo>
                  <a:pt x="7175766" y="3018502"/>
                </a:moveTo>
                <a:lnTo>
                  <a:pt x="0" y="3018502"/>
                </a:lnTo>
                <a:lnTo>
                  <a:pt x="0" y="0"/>
                </a:lnTo>
                <a:lnTo>
                  <a:pt x="7175766" y="0"/>
                </a:lnTo>
                <a:lnTo>
                  <a:pt x="7175766" y="3018502"/>
                </a:lnTo>
                <a:close/>
              </a:path>
            </a:pathLst>
          </a:custGeom>
          <a:blipFill>
            <a:blip r:embed="rId3"/>
            <a:stretch>
              <a:fillRect t="-923" b="-2190"/>
            </a:stretch>
          </a:blipFill>
        </p:spPr>
        <p:txBody>
          <a:bodyPr/>
          <a:lstStyle/>
          <a:p>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8075853" y="6463518"/>
            <a:ext cx="712098" cy="712098"/>
          </a:xfrm>
          <a:custGeom>
            <a:avLst/>
            <a:gdLst/>
            <a:ahLst/>
            <a:cxnLst/>
            <a:rect l="l" t="t" r="r" b="b"/>
            <a:pathLst>
              <a:path w="712098" h="712098">
                <a:moveTo>
                  <a:pt x="0" y="0"/>
                </a:moveTo>
                <a:lnTo>
                  <a:pt x="712098" y="0"/>
                </a:lnTo>
                <a:lnTo>
                  <a:pt x="712098" y="712098"/>
                </a:lnTo>
                <a:lnTo>
                  <a:pt x="0" y="712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330876" y="6463518"/>
            <a:ext cx="712098" cy="712098"/>
          </a:xfrm>
          <a:custGeom>
            <a:avLst/>
            <a:gdLst/>
            <a:ahLst/>
            <a:cxnLst/>
            <a:rect l="l" t="t" r="r" b="b"/>
            <a:pathLst>
              <a:path w="712098" h="712098">
                <a:moveTo>
                  <a:pt x="0" y="0"/>
                </a:moveTo>
                <a:lnTo>
                  <a:pt x="712098" y="0"/>
                </a:lnTo>
                <a:lnTo>
                  <a:pt x="712098" y="712098"/>
                </a:lnTo>
                <a:lnTo>
                  <a:pt x="0" y="712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6821856" y="6463518"/>
            <a:ext cx="712098" cy="712098"/>
          </a:xfrm>
          <a:custGeom>
            <a:avLst/>
            <a:gdLst/>
            <a:ahLst/>
            <a:cxnLst/>
            <a:rect l="l" t="t" r="r" b="b"/>
            <a:pathLst>
              <a:path w="712098" h="712098">
                <a:moveTo>
                  <a:pt x="0" y="0"/>
                </a:moveTo>
                <a:lnTo>
                  <a:pt x="712098" y="0"/>
                </a:lnTo>
                <a:lnTo>
                  <a:pt x="712098" y="712098"/>
                </a:lnTo>
                <a:lnTo>
                  <a:pt x="0" y="712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AutoShape 5"/>
          <p:cNvSpPr/>
          <p:nvPr/>
        </p:nvSpPr>
        <p:spPr>
          <a:xfrm flipV="1">
            <a:off x="10049071" y="1023938"/>
            <a:ext cx="5715220" cy="0"/>
          </a:xfrm>
          <a:prstGeom prst="line">
            <a:avLst/>
          </a:prstGeom>
          <a:ln w="9525" cap="flat">
            <a:solidFill>
              <a:srgbClr val="FFFFFF"/>
            </a:solidFill>
            <a:prstDash val="solid"/>
            <a:headEnd type="none" w="sm" len="sm"/>
            <a:tailEnd type="none" w="sm" len="sm"/>
          </a:ln>
        </p:spPr>
        <p:txBody>
          <a:bodyPr/>
          <a:lstStyle/>
          <a:p>
            <a:endParaRPr lang="en-IN"/>
          </a:p>
        </p:txBody>
      </p:sp>
      <p:sp>
        <p:nvSpPr>
          <p:cNvPr id="6" name="AutoShape 6"/>
          <p:cNvSpPr/>
          <p:nvPr/>
        </p:nvSpPr>
        <p:spPr>
          <a:xfrm>
            <a:off x="2848171" y="9253538"/>
            <a:ext cx="5715220" cy="0"/>
          </a:xfrm>
          <a:prstGeom prst="line">
            <a:avLst/>
          </a:prstGeom>
          <a:ln w="9525" cap="flat">
            <a:solidFill>
              <a:srgbClr val="FFFFFF"/>
            </a:solidFill>
            <a:prstDash val="solid"/>
            <a:headEnd type="none" w="sm" len="sm"/>
            <a:tailEnd type="none" w="sm" len="sm"/>
          </a:ln>
        </p:spPr>
        <p:txBody>
          <a:bodyPr/>
          <a:lstStyle/>
          <a:p>
            <a:endParaRPr lang="en-IN"/>
          </a:p>
        </p:txBody>
      </p:sp>
      <p:sp>
        <p:nvSpPr>
          <p:cNvPr id="7" name="Freeform 7"/>
          <p:cNvSpPr/>
          <p:nvPr/>
        </p:nvSpPr>
        <p:spPr>
          <a:xfrm>
            <a:off x="16315037" y="783832"/>
            <a:ext cx="944263" cy="470686"/>
          </a:xfrm>
          <a:custGeom>
            <a:avLst/>
            <a:gdLst/>
            <a:ahLst/>
            <a:cxnLst/>
            <a:rect l="l" t="t" r="r" b="b"/>
            <a:pathLst>
              <a:path w="944263" h="470686">
                <a:moveTo>
                  <a:pt x="0" y="0"/>
                </a:moveTo>
                <a:lnTo>
                  <a:pt x="944263" y="0"/>
                </a:lnTo>
                <a:lnTo>
                  <a:pt x="944263" y="470686"/>
                </a:lnTo>
                <a:lnTo>
                  <a:pt x="0" y="470686"/>
                </a:lnTo>
                <a:lnTo>
                  <a:pt x="0" y="0"/>
                </a:lnTo>
                <a:close/>
              </a:path>
            </a:pathLst>
          </a:custGeom>
          <a:blipFill>
            <a:blip r:embed="rId4">
              <a:extLst>
                <a:ext uri="{96DAC541-7B7A-43D3-8B79-37D633B846F1}">
                  <asvg:svgBlip xmlns:asvg="http://schemas.microsoft.com/office/drawing/2016/SVG/main" r:embed="rId5"/>
                </a:ext>
              </a:extLst>
            </a:blip>
            <a:stretch>
              <a:fillRect b="-100614"/>
            </a:stretch>
          </a:blipFill>
        </p:spPr>
        <p:txBody>
          <a:bodyPr/>
          <a:lstStyle/>
          <a:p>
            <a:endParaRPr lang="en-IN"/>
          </a:p>
        </p:txBody>
      </p:sp>
      <p:sp>
        <p:nvSpPr>
          <p:cNvPr id="8" name="Freeform 8"/>
          <p:cNvSpPr/>
          <p:nvPr/>
        </p:nvSpPr>
        <p:spPr>
          <a:xfrm>
            <a:off x="1028700" y="8933808"/>
            <a:ext cx="648983" cy="648983"/>
          </a:xfrm>
          <a:custGeom>
            <a:avLst/>
            <a:gdLst/>
            <a:ahLst/>
            <a:cxnLst/>
            <a:rect l="l" t="t" r="r" b="b"/>
            <a:pathLst>
              <a:path w="648983" h="648983">
                <a:moveTo>
                  <a:pt x="0" y="0"/>
                </a:moveTo>
                <a:lnTo>
                  <a:pt x="648983" y="0"/>
                </a:lnTo>
                <a:lnTo>
                  <a:pt x="648983" y="648984"/>
                </a:lnTo>
                <a:lnTo>
                  <a:pt x="0" y="648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1677683" y="8933808"/>
            <a:ext cx="648983" cy="648983"/>
          </a:xfrm>
          <a:custGeom>
            <a:avLst/>
            <a:gdLst/>
            <a:ahLst/>
            <a:cxnLst/>
            <a:rect l="l" t="t" r="r" b="b"/>
            <a:pathLst>
              <a:path w="648983" h="648983">
                <a:moveTo>
                  <a:pt x="0" y="0"/>
                </a:moveTo>
                <a:lnTo>
                  <a:pt x="648983" y="0"/>
                </a:lnTo>
                <a:lnTo>
                  <a:pt x="648983" y="648984"/>
                </a:lnTo>
                <a:lnTo>
                  <a:pt x="0" y="6489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14003863" y="5978304"/>
            <a:ext cx="7246481" cy="6847924"/>
          </a:xfrm>
          <a:custGeom>
            <a:avLst/>
            <a:gdLst/>
            <a:ahLst/>
            <a:cxnLst/>
            <a:rect l="l" t="t" r="r" b="b"/>
            <a:pathLst>
              <a:path w="7246481" h="6847924">
                <a:moveTo>
                  <a:pt x="0" y="0"/>
                </a:moveTo>
                <a:lnTo>
                  <a:pt x="7246481" y="0"/>
                </a:lnTo>
                <a:lnTo>
                  <a:pt x="7246481" y="6847925"/>
                </a:lnTo>
                <a:lnTo>
                  <a:pt x="0" y="6847925"/>
                </a:lnTo>
                <a:lnTo>
                  <a:pt x="0" y="0"/>
                </a:lnTo>
                <a:close/>
              </a:path>
            </a:pathLst>
          </a:custGeom>
          <a:blipFill>
            <a:blip r:embed="rId8"/>
            <a:stretch>
              <a:fillRect/>
            </a:stretch>
          </a:blipFill>
        </p:spPr>
        <p:txBody>
          <a:bodyPr/>
          <a:lstStyle/>
          <a:p>
            <a:endParaRPr lang="en-IN"/>
          </a:p>
        </p:txBody>
      </p:sp>
      <p:sp>
        <p:nvSpPr>
          <p:cNvPr id="11" name="Freeform 11"/>
          <p:cNvSpPr/>
          <p:nvPr/>
        </p:nvSpPr>
        <p:spPr>
          <a:xfrm rot="5400000">
            <a:off x="-2374723" y="-1849486"/>
            <a:ext cx="6071240" cy="5737322"/>
          </a:xfrm>
          <a:custGeom>
            <a:avLst/>
            <a:gdLst/>
            <a:ahLst/>
            <a:cxnLst/>
            <a:rect l="l" t="t" r="r" b="b"/>
            <a:pathLst>
              <a:path w="6071240" h="5737322">
                <a:moveTo>
                  <a:pt x="0" y="0"/>
                </a:moveTo>
                <a:lnTo>
                  <a:pt x="6071240" y="0"/>
                </a:lnTo>
                <a:lnTo>
                  <a:pt x="6071240" y="5737322"/>
                </a:lnTo>
                <a:lnTo>
                  <a:pt x="0" y="5737322"/>
                </a:lnTo>
                <a:lnTo>
                  <a:pt x="0" y="0"/>
                </a:lnTo>
                <a:close/>
              </a:path>
            </a:pathLst>
          </a:custGeom>
          <a:blipFill>
            <a:blip r:embed="rId8"/>
            <a:stretch>
              <a:fillRect/>
            </a:stretch>
          </a:blipFill>
        </p:spPr>
        <p:txBody>
          <a:bodyPr/>
          <a:lstStyle/>
          <a:p>
            <a:endParaRPr lang="en-IN"/>
          </a:p>
        </p:txBody>
      </p:sp>
      <p:sp>
        <p:nvSpPr>
          <p:cNvPr id="12" name="TextBox 12"/>
          <p:cNvSpPr txBox="1"/>
          <p:nvPr/>
        </p:nvSpPr>
        <p:spPr>
          <a:xfrm>
            <a:off x="1677683" y="3367859"/>
            <a:ext cx="14065264" cy="1423216"/>
          </a:xfrm>
          <a:prstGeom prst="rect">
            <a:avLst/>
          </a:prstGeom>
        </p:spPr>
        <p:txBody>
          <a:bodyPr lIns="0" tIns="0" rIns="0" bIns="0" rtlCol="0" anchor="t">
            <a:spAutoFit/>
          </a:bodyPr>
          <a:lstStyle/>
          <a:p>
            <a:pPr marL="0" lvl="0" indent="0" algn="ctr">
              <a:lnSpc>
                <a:spcPts val="11177"/>
              </a:lnSpc>
              <a:spcBef>
                <a:spcPct val="0"/>
              </a:spcBef>
            </a:pPr>
            <a:r>
              <a:rPr lang="en-US" sz="7984" u="sng">
                <a:solidFill>
                  <a:srgbClr val="FFFFFF"/>
                </a:solidFill>
                <a:latin typeface="Helios Extended Bold Italics"/>
              </a:rPr>
              <a:t>THANK YOU</a:t>
            </a:r>
          </a:p>
        </p:txBody>
      </p:sp>
      <p:sp>
        <p:nvSpPr>
          <p:cNvPr id="13" name="TextBox 13"/>
          <p:cNvSpPr txBox="1"/>
          <p:nvPr/>
        </p:nvSpPr>
        <p:spPr>
          <a:xfrm>
            <a:off x="3185644" y="5086350"/>
            <a:ext cx="10755493" cy="538202"/>
          </a:xfrm>
          <a:prstGeom prst="rect">
            <a:avLst/>
          </a:prstGeom>
        </p:spPr>
        <p:txBody>
          <a:bodyPr lIns="0" tIns="0" rIns="0" bIns="0" rtlCol="0" anchor="t">
            <a:spAutoFit/>
          </a:bodyPr>
          <a:lstStyle/>
          <a:p>
            <a:pPr marL="0" lvl="0" indent="0" algn="ctr">
              <a:lnSpc>
                <a:spcPts val="4457"/>
              </a:lnSpc>
              <a:spcBef>
                <a:spcPct val="0"/>
              </a:spcBef>
            </a:pPr>
            <a:r>
              <a:rPr lang="en-US" sz="3184" u="sng">
                <a:solidFill>
                  <a:srgbClr val="FFFFFF"/>
                </a:solidFill>
                <a:latin typeface="Arial Unicode Bold"/>
              </a:rPr>
              <a:t>FROM TECH TROOPERS</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55836" y="2883196"/>
            <a:ext cx="4508883" cy="4656775"/>
            <a:chOff x="0" y="0"/>
            <a:chExt cx="6350000" cy="6558280"/>
          </a:xfrm>
        </p:grpSpPr>
        <p:sp>
          <p:nvSpPr>
            <p:cNvPr id="3" name="Freeform 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679" r="-1679"/>
              </a:stretch>
            </a:blipFill>
          </p:spPr>
          <p:txBody>
            <a:bodyPr/>
            <a:lstStyle/>
            <a:p>
              <a:endParaRPr lang="en-IN"/>
            </a:p>
          </p:txBody>
        </p:sp>
        <p:sp>
          <p:nvSpPr>
            <p:cNvPr id="4" name="Freeform 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195076"/>
            </a:solidFill>
          </p:spPr>
          <p:txBody>
            <a:bodyPr/>
            <a:lstStyle/>
            <a:p>
              <a:endParaRPr lang="en-IN"/>
            </a:p>
          </p:txBody>
        </p:sp>
      </p:grpSp>
      <p:grpSp>
        <p:nvGrpSpPr>
          <p:cNvPr id="5" name="Group 5"/>
          <p:cNvGrpSpPr>
            <a:grpSpLocks noChangeAspect="1"/>
          </p:cNvGrpSpPr>
          <p:nvPr/>
        </p:nvGrpSpPr>
        <p:grpSpPr>
          <a:xfrm>
            <a:off x="12225946" y="2883196"/>
            <a:ext cx="4508883" cy="4656775"/>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t="-28479" b="-28479"/>
              </a:stretch>
            </a:blipFill>
          </p:spPr>
          <p:txBody>
            <a:bodyPr/>
            <a:lstStyle/>
            <a:p>
              <a:endParaRPr lang="en-IN"/>
            </a:p>
          </p:txBody>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195076"/>
            </a:solidFill>
          </p:spPr>
          <p:txBody>
            <a:bodyPr/>
            <a:lstStyle/>
            <a:p>
              <a:endParaRPr lang="en-IN"/>
            </a:p>
          </p:txBody>
        </p:sp>
      </p:grpSp>
      <p:sp>
        <p:nvSpPr>
          <p:cNvPr id="8" name="TextBox 8"/>
          <p:cNvSpPr txBox="1"/>
          <p:nvPr/>
        </p:nvSpPr>
        <p:spPr>
          <a:xfrm>
            <a:off x="1455836" y="734283"/>
            <a:ext cx="13766169" cy="1118465"/>
          </a:xfrm>
          <a:prstGeom prst="rect">
            <a:avLst/>
          </a:prstGeom>
        </p:spPr>
        <p:txBody>
          <a:bodyPr lIns="0" tIns="0" rIns="0" bIns="0" rtlCol="0" anchor="t">
            <a:spAutoFit/>
          </a:bodyPr>
          <a:lstStyle/>
          <a:p>
            <a:pPr algn="ctr">
              <a:lnSpc>
                <a:spcPts val="8624"/>
              </a:lnSpc>
            </a:pPr>
            <a:r>
              <a:rPr lang="en-US" sz="7499" u="sng">
                <a:solidFill>
                  <a:srgbClr val="FDFDFD"/>
                </a:solidFill>
                <a:latin typeface="Now Medium"/>
              </a:rPr>
              <a:t>THE TEAM</a:t>
            </a:r>
          </a:p>
        </p:txBody>
      </p:sp>
      <p:sp>
        <p:nvSpPr>
          <p:cNvPr id="9" name="Freeform 9"/>
          <p:cNvSpPr/>
          <p:nvPr/>
        </p:nvSpPr>
        <p:spPr>
          <a:xfrm flipH="1" flipV="1">
            <a:off x="12972252" y="113267"/>
            <a:ext cx="5656021" cy="2349081"/>
          </a:xfrm>
          <a:custGeom>
            <a:avLst/>
            <a:gdLst/>
            <a:ahLst/>
            <a:cxnLst/>
            <a:rect l="l" t="t" r="r" b="b"/>
            <a:pathLst>
              <a:path w="5656021" h="2349081">
                <a:moveTo>
                  <a:pt x="5656021" y="2349081"/>
                </a:moveTo>
                <a:lnTo>
                  <a:pt x="0" y="2349081"/>
                </a:lnTo>
                <a:lnTo>
                  <a:pt x="0" y="0"/>
                </a:lnTo>
                <a:lnTo>
                  <a:pt x="5656021" y="0"/>
                </a:lnTo>
                <a:lnTo>
                  <a:pt x="5656021" y="2349081"/>
                </a:lnTo>
                <a:close/>
              </a:path>
            </a:pathLst>
          </a:custGeom>
          <a:blipFill>
            <a:blip r:embed="rId4"/>
            <a:stretch>
              <a:fillRect t="-2218" b="-2218"/>
            </a:stretch>
          </a:blipFill>
        </p:spPr>
        <p:txBody>
          <a:bodyPr/>
          <a:lstStyle/>
          <a:p>
            <a:endParaRPr lang="en-IN"/>
          </a:p>
        </p:txBody>
      </p:sp>
      <p:sp>
        <p:nvSpPr>
          <p:cNvPr id="10" name="Freeform 10"/>
          <p:cNvSpPr/>
          <p:nvPr/>
        </p:nvSpPr>
        <p:spPr>
          <a:xfrm>
            <a:off x="-1572437" y="6638904"/>
            <a:ext cx="3873649" cy="4497174"/>
          </a:xfrm>
          <a:custGeom>
            <a:avLst/>
            <a:gdLst/>
            <a:ahLst/>
            <a:cxnLst/>
            <a:rect l="l" t="t" r="r" b="b"/>
            <a:pathLst>
              <a:path w="3873649" h="4497174">
                <a:moveTo>
                  <a:pt x="0" y="0"/>
                </a:moveTo>
                <a:lnTo>
                  <a:pt x="3873649" y="0"/>
                </a:lnTo>
                <a:lnTo>
                  <a:pt x="3873649" y="4497174"/>
                </a:lnTo>
                <a:lnTo>
                  <a:pt x="0" y="4497174"/>
                </a:lnTo>
                <a:lnTo>
                  <a:pt x="0" y="0"/>
                </a:lnTo>
                <a:close/>
              </a:path>
            </a:pathLst>
          </a:custGeom>
          <a:blipFill>
            <a:blip r:embed="rId5"/>
            <a:stretch>
              <a:fillRect/>
            </a:stretch>
          </a:blipFill>
        </p:spPr>
        <p:txBody>
          <a:bodyPr/>
          <a:lstStyle/>
          <a:p>
            <a:endParaRPr lang="en-IN"/>
          </a:p>
        </p:txBody>
      </p:sp>
      <p:sp>
        <p:nvSpPr>
          <p:cNvPr id="11" name="Freeform 11"/>
          <p:cNvSpPr/>
          <p:nvPr/>
        </p:nvSpPr>
        <p:spPr>
          <a:xfrm>
            <a:off x="15800262" y="9699032"/>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6">
              <a:extLst>
                <a:ext uri="{96DAC541-7B7A-43D3-8B79-37D633B846F1}">
                  <asvg:svgBlip xmlns:asvg="http://schemas.microsoft.com/office/drawing/2016/SVG/main" r:embed="rId7"/>
                </a:ext>
              </a:extLst>
            </a:blip>
            <a:stretch>
              <a:fillRect l="-49681" t="-1720572" r="-48872"/>
            </a:stretch>
          </a:blipFill>
        </p:spPr>
        <p:txBody>
          <a:bodyPr/>
          <a:lstStyle/>
          <a:p>
            <a:endParaRPr lang="en-IN"/>
          </a:p>
        </p:txBody>
      </p:sp>
      <p:sp>
        <p:nvSpPr>
          <p:cNvPr id="12" name="AutoShape 12"/>
          <p:cNvSpPr/>
          <p:nvPr/>
        </p:nvSpPr>
        <p:spPr>
          <a:xfrm>
            <a:off x="6198945" y="9763751"/>
            <a:ext cx="10154209" cy="0"/>
          </a:xfrm>
          <a:prstGeom prst="line">
            <a:avLst/>
          </a:prstGeom>
          <a:ln w="9525" cap="flat">
            <a:solidFill>
              <a:srgbClr val="FFFFFF"/>
            </a:solidFill>
            <a:prstDash val="solid"/>
            <a:headEnd type="none" w="sm" len="sm"/>
            <a:tailEnd type="none" w="sm" len="sm"/>
          </a:ln>
        </p:spPr>
        <p:txBody>
          <a:bodyPr/>
          <a:lstStyle/>
          <a:p>
            <a:endParaRPr lang="en-IN"/>
          </a:p>
        </p:txBody>
      </p:sp>
      <p:grpSp>
        <p:nvGrpSpPr>
          <p:cNvPr id="13" name="Group 13"/>
          <p:cNvGrpSpPr>
            <a:grpSpLocks noChangeAspect="1"/>
          </p:cNvGrpSpPr>
          <p:nvPr/>
        </p:nvGrpSpPr>
        <p:grpSpPr>
          <a:xfrm>
            <a:off x="6955792" y="2815113"/>
            <a:ext cx="4508883" cy="4656775"/>
            <a:chOff x="0" y="0"/>
            <a:chExt cx="6350000" cy="6558280"/>
          </a:xfrm>
        </p:grpSpPr>
        <p:sp>
          <p:nvSpPr>
            <p:cNvPr id="14" name="Freeform 14"/>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8"/>
              <a:stretch>
                <a:fillRect t="-57499" b="-57499"/>
              </a:stretch>
            </a:blipFill>
          </p:spPr>
          <p:txBody>
            <a:bodyPr/>
            <a:lstStyle/>
            <a:p>
              <a:endParaRPr lang="en-IN"/>
            </a:p>
          </p:txBody>
        </p:sp>
        <p:sp>
          <p:nvSpPr>
            <p:cNvPr id="15" name="Freeform 15"/>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195076"/>
            </a:solidFill>
          </p:spPr>
          <p:txBody>
            <a:bodyPr/>
            <a:lstStyle/>
            <a:p>
              <a:endParaRPr lang="en-IN"/>
            </a:p>
          </p:txBody>
        </p:sp>
      </p:grpSp>
      <p:sp>
        <p:nvSpPr>
          <p:cNvPr id="16" name="TextBox 16"/>
          <p:cNvSpPr txBox="1"/>
          <p:nvPr/>
        </p:nvSpPr>
        <p:spPr>
          <a:xfrm>
            <a:off x="7215075" y="7686953"/>
            <a:ext cx="4376417" cy="1613390"/>
          </a:xfrm>
          <a:prstGeom prst="rect">
            <a:avLst/>
          </a:prstGeom>
        </p:spPr>
        <p:txBody>
          <a:bodyPr lIns="0" tIns="0" rIns="0" bIns="0" rtlCol="0" anchor="t">
            <a:spAutoFit/>
          </a:bodyPr>
          <a:lstStyle/>
          <a:p>
            <a:pPr algn="ctr">
              <a:lnSpc>
                <a:spcPts val="4284"/>
              </a:lnSpc>
            </a:pPr>
            <a:r>
              <a:rPr lang="en-US" sz="3060" dirty="0">
                <a:solidFill>
                  <a:srgbClr val="FFFFFF"/>
                </a:solidFill>
                <a:latin typeface="Montserrat Bold"/>
              </a:rPr>
              <a:t>ADARSH</a:t>
            </a:r>
          </a:p>
          <a:p>
            <a:pPr algn="ctr">
              <a:lnSpc>
                <a:spcPts val="4284"/>
              </a:lnSpc>
            </a:pPr>
            <a:endParaRPr lang="en-US" sz="3060" dirty="0">
              <a:solidFill>
                <a:srgbClr val="FFFFFF"/>
              </a:solidFill>
              <a:latin typeface="Montserrat Bold"/>
            </a:endParaRPr>
          </a:p>
          <a:p>
            <a:pPr algn="ctr">
              <a:lnSpc>
                <a:spcPts val="4284"/>
              </a:lnSpc>
              <a:spcBef>
                <a:spcPct val="0"/>
              </a:spcBef>
            </a:pPr>
            <a:endParaRPr lang="en-US" sz="3060" dirty="0">
              <a:solidFill>
                <a:srgbClr val="FFFFFF"/>
              </a:solidFill>
              <a:latin typeface="Montserrat Bold"/>
            </a:endParaRPr>
          </a:p>
        </p:txBody>
      </p:sp>
      <p:sp>
        <p:nvSpPr>
          <p:cNvPr id="17" name="TextBox 17"/>
          <p:cNvSpPr txBox="1"/>
          <p:nvPr/>
        </p:nvSpPr>
        <p:spPr>
          <a:xfrm>
            <a:off x="12485230" y="7767162"/>
            <a:ext cx="3990316" cy="1065233"/>
          </a:xfrm>
          <a:prstGeom prst="rect">
            <a:avLst/>
          </a:prstGeom>
        </p:spPr>
        <p:txBody>
          <a:bodyPr lIns="0" tIns="0" rIns="0" bIns="0" rtlCol="0" anchor="t">
            <a:spAutoFit/>
          </a:bodyPr>
          <a:lstStyle/>
          <a:p>
            <a:pPr algn="ctr">
              <a:lnSpc>
                <a:spcPts val="4284"/>
              </a:lnSpc>
            </a:pPr>
            <a:r>
              <a:rPr lang="en-US" sz="3060" dirty="0">
                <a:solidFill>
                  <a:srgbClr val="FFFFFF"/>
                </a:solidFill>
                <a:latin typeface="Montserrat Bold"/>
              </a:rPr>
              <a:t>YASH</a:t>
            </a:r>
          </a:p>
          <a:p>
            <a:pPr marL="0" lvl="0" indent="0" algn="ctr">
              <a:lnSpc>
                <a:spcPts val="4284"/>
              </a:lnSpc>
              <a:spcBef>
                <a:spcPct val="0"/>
              </a:spcBef>
            </a:pPr>
            <a:endParaRPr lang="en-US" sz="3060" dirty="0">
              <a:solidFill>
                <a:srgbClr val="FFFFFF"/>
              </a:solidFill>
              <a:latin typeface="Montserrat Bold"/>
            </a:endParaRPr>
          </a:p>
        </p:txBody>
      </p:sp>
      <p:sp>
        <p:nvSpPr>
          <p:cNvPr id="18" name="TextBox 18"/>
          <p:cNvSpPr txBox="1"/>
          <p:nvPr/>
        </p:nvSpPr>
        <p:spPr>
          <a:xfrm>
            <a:off x="1567670" y="7617351"/>
            <a:ext cx="4753668" cy="1061829"/>
          </a:xfrm>
          <a:prstGeom prst="rect">
            <a:avLst/>
          </a:prstGeom>
        </p:spPr>
        <p:txBody>
          <a:bodyPr lIns="0" tIns="0" rIns="0" bIns="0" rtlCol="0" anchor="t">
            <a:spAutoFit/>
          </a:bodyPr>
          <a:lstStyle/>
          <a:p>
            <a:pPr algn="ctr">
              <a:lnSpc>
                <a:spcPts val="4277"/>
              </a:lnSpc>
            </a:pPr>
            <a:r>
              <a:rPr lang="en-US" sz="3055" dirty="0">
                <a:solidFill>
                  <a:srgbClr val="FFFFFF"/>
                </a:solidFill>
                <a:latin typeface="Montserrat Bold"/>
              </a:rPr>
              <a:t>ARUN</a:t>
            </a:r>
          </a:p>
          <a:p>
            <a:pPr marL="0" lvl="0" indent="0" algn="ctr">
              <a:lnSpc>
                <a:spcPts val="4277"/>
              </a:lnSpc>
              <a:spcBef>
                <a:spcPct val="0"/>
              </a:spcBef>
            </a:pPr>
            <a:r>
              <a:rPr lang="en-US" sz="3055" dirty="0">
                <a:solidFill>
                  <a:srgbClr val="FFFFFF"/>
                </a:solidFill>
                <a:latin typeface="Montserrat Bold"/>
              </a:rPr>
              <a:t>(TEAM LEADER)</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27622" y="2349081"/>
            <a:ext cx="4618553" cy="4770041"/>
            <a:chOff x="0" y="0"/>
            <a:chExt cx="6350000" cy="6558280"/>
          </a:xfrm>
        </p:grpSpPr>
        <p:sp>
          <p:nvSpPr>
            <p:cNvPr id="3" name="Freeform 3"/>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t="-22590" b="-22590"/>
              </a:stretch>
            </a:blipFill>
          </p:spPr>
          <p:txBody>
            <a:bodyPr/>
            <a:lstStyle/>
            <a:p>
              <a:endParaRPr lang="en-IN"/>
            </a:p>
          </p:txBody>
        </p:sp>
        <p:sp>
          <p:nvSpPr>
            <p:cNvPr id="4" name="Freeform 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195076"/>
            </a:solidFill>
          </p:spPr>
          <p:txBody>
            <a:bodyPr/>
            <a:lstStyle/>
            <a:p>
              <a:endParaRPr lang="en-IN"/>
            </a:p>
          </p:txBody>
        </p:sp>
      </p:grpSp>
      <p:grpSp>
        <p:nvGrpSpPr>
          <p:cNvPr id="5" name="Group 5"/>
          <p:cNvGrpSpPr>
            <a:grpSpLocks noChangeAspect="1"/>
          </p:cNvGrpSpPr>
          <p:nvPr/>
        </p:nvGrpSpPr>
        <p:grpSpPr>
          <a:xfrm>
            <a:off x="11911828" y="2349081"/>
            <a:ext cx="4618553" cy="4770041"/>
            <a:chOff x="0" y="0"/>
            <a:chExt cx="6350000" cy="6558280"/>
          </a:xfrm>
        </p:grpSpPr>
        <p:sp>
          <p:nvSpPr>
            <p:cNvPr id="6" name="Freeform 6"/>
            <p:cNvSpPr/>
            <p:nvPr/>
          </p:nvSpPr>
          <p:spPr>
            <a:xfrm rot="-5400000">
              <a:off x="-29210" y="179070"/>
              <a:ext cx="6408420" cy="6200140"/>
            </a:xfrm>
            <a:custGeom>
              <a:avLst/>
              <a:gdLst/>
              <a:ahLst/>
              <a:cxnLst/>
              <a:rect l="l" t="t" r="r" b="b"/>
              <a:pathLst>
                <a:path w="6408420" h="6200140">
                  <a:moveTo>
                    <a:pt x="1056640" y="6200140"/>
                  </a:moveTo>
                  <a:cubicBezTo>
                    <a:pt x="472440" y="6200140"/>
                    <a:pt x="0" y="5726430"/>
                    <a:pt x="0" y="5143500"/>
                  </a:cubicBezTo>
                  <a:lnTo>
                    <a:pt x="0" y="1056640"/>
                  </a:lnTo>
                  <a:cubicBezTo>
                    <a:pt x="0" y="472440"/>
                    <a:pt x="473710" y="0"/>
                    <a:pt x="1056640" y="0"/>
                  </a:cubicBezTo>
                  <a:lnTo>
                    <a:pt x="5351780" y="0"/>
                  </a:lnTo>
                  <a:cubicBezTo>
                    <a:pt x="5935980" y="0"/>
                    <a:pt x="6408420" y="473710"/>
                    <a:pt x="6408420" y="1056640"/>
                  </a:cubicBezTo>
                  <a:lnTo>
                    <a:pt x="6408420" y="5143500"/>
                  </a:lnTo>
                  <a:cubicBezTo>
                    <a:pt x="6408420" y="5727700"/>
                    <a:pt x="5934710" y="6200140"/>
                    <a:pt x="5351780" y="6200140"/>
                  </a:cubicBezTo>
                  <a:lnTo>
                    <a:pt x="1056640" y="6200140"/>
                  </a:lnTo>
                  <a:close/>
                </a:path>
              </a:pathLst>
            </a:custGeom>
            <a:blipFill>
              <a:blip r:embed="rId3"/>
              <a:stretch>
                <a:fillRect t="-1679" b="-1679"/>
              </a:stretch>
            </a:blipFill>
          </p:spPr>
          <p:txBody>
            <a:bodyPr/>
            <a:lstStyle/>
            <a:p>
              <a:endParaRPr lang="en-IN"/>
            </a:p>
          </p:txBody>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195076"/>
            </a:solidFill>
          </p:spPr>
          <p:txBody>
            <a:bodyPr/>
            <a:lstStyle/>
            <a:p>
              <a:endParaRPr lang="en-IN"/>
            </a:p>
          </p:txBody>
        </p:sp>
      </p:grpSp>
      <p:sp>
        <p:nvSpPr>
          <p:cNvPr id="8" name="Freeform 8"/>
          <p:cNvSpPr/>
          <p:nvPr/>
        </p:nvSpPr>
        <p:spPr>
          <a:xfrm flipH="1" flipV="1">
            <a:off x="12915260" y="0"/>
            <a:ext cx="5656021" cy="2349081"/>
          </a:xfrm>
          <a:custGeom>
            <a:avLst/>
            <a:gdLst/>
            <a:ahLst/>
            <a:cxnLst/>
            <a:rect l="l" t="t" r="r" b="b"/>
            <a:pathLst>
              <a:path w="5656021" h="2349081">
                <a:moveTo>
                  <a:pt x="5656021" y="2349081"/>
                </a:moveTo>
                <a:lnTo>
                  <a:pt x="0" y="2349081"/>
                </a:lnTo>
                <a:lnTo>
                  <a:pt x="0" y="0"/>
                </a:lnTo>
                <a:lnTo>
                  <a:pt x="5656021" y="0"/>
                </a:lnTo>
                <a:lnTo>
                  <a:pt x="5656021" y="2349081"/>
                </a:lnTo>
                <a:close/>
              </a:path>
            </a:pathLst>
          </a:custGeom>
          <a:blipFill>
            <a:blip r:embed="rId4"/>
            <a:stretch>
              <a:fillRect t="-2218" b="-2218"/>
            </a:stretch>
          </a:blipFill>
        </p:spPr>
        <p:txBody>
          <a:bodyPr/>
          <a:lstStyle/>
          <a:p>
            <a:endParaRPr lang="en-IN"/>
          </a:p>
        </p:txBody>
      </p:sp>
      <p:sp>
        <p:nvSpPr>
          <p:cNvPr id="9" name="Freeform 9"/>
          <p:cNvSpPr/>
          <p:nvPr/>
        </p:nvSpPr>
        <p:spPr>
          <a:xfrm>
            <a:off x="-1572437" y="6638904"/>
            <a:ext cx="3873649" cy="4497174"/>
          </a:xfrm>
          <a:custGeom>
            <a:avLst/>
            <a:gdLst/>
            <a:ahLst/>
            <a:cxnLst/>
            <a:rect l="l" t="t" r="r" b="b"/>
            <a:pathLst>
              <a:path w="3873649" h="4497174">
                <a:moveTo>
                  <a:pt x="0" y="0"/>
                </a:moveTo>
                <a:lnTo>
                  <a:pt x="3873649" y="0"/>
                </a:lnTo>
                <a:lnTo>
                  <a:pt x="3873649" y="4497174"/>
                </a:lnTo>
                <a:lnTo>
                  <a:pt x="0" y="4497174"/>
                </a:lnTo>
                <a:lnTo>
                  <a:pt x="0" y="0"/>
                </a:lnTo>
                <a:close/>
              </a:path>
            </a:pathLst>
          </a:custGeom>
          <a:blipFill>
            <a:blip r:embed="rId5"/>
            <a:stretch>
              <a:fillRect/>
            </a:stretch>
          </a:blipFill>
        </p:spPr>
        <p:txBody>
          <a:bodyPr/>
          <a:lstStyle/>
          <a:p>
            <a:endParaRPr lang="en-IN"/>
          </a:p>
        </p:txBody>
      </p:sp>
      <p:sp>
        <p:nvSpPr>
          <p:cNvPr id="10" name="Freeform 10"/>
          <p:cNvSpPr/>
          <p:nvPr/>
        </p:nvSpPr>
        <p:spPr>
          <a:xfrm>
            <a:off x="14946476" y="9699032"/>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6">
              <a:extLst>
                <a:ext uri="{96DAC541-7B7A-43D3-8B79-37D633B846F1}">
                  <asvg:svgBlip xmlns:asvg="http://schemas.microsoft.com/office/drawing/2016/SVG/main" r:embed="rId7"/>
                </a:ext>
              </a:extLst>
            </a:blip>
            <a:stretch>
              <a:fillRect l="-49681" t="-1720572" r="-48872"/>
            </a:stretch>
          </a:blipFill>
        </p:spPr>
        <p:txBody>
          <a:bodyPr/>
          <a:lstStyle/>
          <a:p>
            <a:endParaRPr lang="en-IN"/>
          </a:p>
        </p:txBody>
      </p:sp>
      <p:sp>
        <p:nvSpPr>
          <p:cNvPr id="11" name="AutoShape 11"/>
          <p:cNvSpPr/>
          <p:nvPr/>
        </p:nvSpPr>
        <p:spPr>
          <a:xfrm>
            <a:off x="4066896" y="9763751"/>
            <a:ext cx="10154209" cy="0"/>
          </a:xfrm>
          <a:prstGeom prst="line">
            <a:avLst/>
          </a:prstGeom>
          <a:ln w="9525" cap="flat">
            <a:solidFill>
              <a:srgbClr val="FFFFFF"/>
            </a:solidFill>
            <a:prstDash val="solid"/>
            <a:headEnd type="none" w="sm" len="sm"/>
            <a:tailEnd type="none" w="sm" len="sm"/>
          </a:ln>
        </p:spPr>
        <p:txBody>
          <a:bodyPr/>
          <a:lstStyle/>
          <a:p>
            <a:endParaRPr lang="en-IN"/>
          </a:p>
        </p:txBody>
      </p:sp>
      <p:grpSp>
        <p:nvGrpSpPr>
          <p:cNvPr id="12" name="Group 12"/>
          <p:cNvGrpSpPr>
            <a:grpSpLocks noChangeAspect="1"/>
          </p:cNvGrpSpPr>
          <p:nvPr/>
        </p:nvGrpSpPr>
        <p:grpSpPr>
          <a:xfrm>
            <a:off x="6805761" y="2349081"/>
            <a:ext cx="4618553" cy="4770041"/>
            <a:chOff x="0" y="0"/>
            <a:chExt cx="6350000" cy="6558280"/>
          </a:xfrm>
        </p:grpSpPr>
        <p:sp>
          <p:nvSpPr>
            <p:cNvPr id="13" name="Freeform 13"/>
            <p:cNvSpPr/>
            <p:nvPr/>
          </p:nvSpPr>
          <p:spPr>
            <a:xfrm rot="24000">
              <a:off x="55934" y="56664"/>
              <a:ext cx="6238131" cy="6444952"/>
            </a:xfrm>
            <a:custGeom>
              <a:avLst/>
              <a:gdLst/>
              <a:ahLst/>
              <a:cxnLst/>
              <a:rect l="l" t="t" r="r" b="b"/>
              <a:pathLst>
                <a:path w="6238131" h="6444952">
                  <a:moveTo>
                    <a:pt x="6234053" y="5348351"/>
                  </a:moveTo>
                  <a:cubicBezTo>
                    <a:pt x="6238132" y="5932537"/>
                    <a:pt x="5767732" y="6408273"/>
                    <a:pt x="5184816" y="6412342"/>
                  </a:cubicBezTo>
                  <a:lnTo>
                    <a:pt x="1098055" y="6440874"/>
                  </a:lnTo>
                  <a:cubicBezTo>
                    <a:pt x="513869" y="6444952"/>
                    <a:pt x="38134" y="5974552"/>
                    <a:pt x="34064" y="5391636"/>
                  </a:cubicBezTo>
                  <a:lnTo>
                    <a:pt x="4079" y="1096601"/>
                  </a:lnTo>
                  <a:cubicBezTo>
                    <a:pt x="0" y="512415"/>
                    <a:pt x="470401" y="36679"/>
                    <a:pt x="1053316" y="32610"/>
                  </a:cubicBezTo>
                  <a:lnTo>
                    <a:pt x="5140077" y="4078"/>
                  </a:lnTo>
                  <a:cubicBezTo>
                    <a:pt x="5724262" y="0"/>
                    <a:pt x="6199998" y="470400"/>
                    <a:pt x="6204067" y="1053316"/>
                  </a:cubicBezTo>
                  <a:lnTo>
                    <a:pt x="6234053" y="5348352"/>
                  </a:lnTo>
                  <a:close/>
                </a:path>
              </a:pathLst>
            </a:custGeom>
            <a:blipFill>
              <a:blip r:embed="rId8"/>
              <a:stretch>
                <a:fillRect l="-117" t="-10866" r="-139" b="-20015"/>
              </a:stretch>
            </a:blipFill>
          </p:spPr>
          <p:txBody>
            <a:bodyPr/>
            <a:lstStyle/>
            <a:p>
              <a:endParaRPr lang="en-IN"/>
            </a:p>
          </p:txBody>
        </p:sp>
        <p:sp>
          <p:nvSpPr>
            <p:cNvPr id="14" name="Freeform 14"/>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195076"/>
            </a:solidFill>
          </p:spPr>
          <p:txBody>
            <a:bodyPr/>
            <a:lstStyle/>
            <a:p>
              <a:endParaRPr lang="en-IN"/>
            </a:p>
          </p:txBody>
        </p:sp>
      </p:grpSp>
      <p:sp>
        <p:nvSpPr>
          <p:cNvPr id="15" name="Freeform 15"/>
          <p:cNvSpPr/>
          <p:nvPr/>
        </p:nvSpPr>
        <p:spPr>
          <a:xfrm>
            <a:off x="1028700" y="914058"/>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9">
              <a:extLst>
                <a:ext uri="{96DAC541-7B7A-43D3-8B79-37D633B846F1}">
                  <asvg:svgBlip xmlns:asvg="http://schemas.microsoft.com/office/drawing/2016/SVG/main" r:embed="rId10"/>
                </a:ext>
              </a:extLst>
            </a:blip>
            <a:stretch>
              <a:fillRect b="-657599"/>
            </a:stretch>
          </a:blipFill>
        </p:spPr>
        <p:txBody>
          <a:bodyPr/>
          <a:lstStyle/>
          <a:p>
            <a:endParaRPr lang="en-IN"/>
          </a:p>
        </p:txBody>
      </p:sp>
      <p:sp>
        <p:nvSpPr>
          <p:cNvPr id="16" name="Freeform 16"/>
          <p:cNvSpPr/>
          <p:nvPr/>
        </p:nvSpPr>
        <p:spPr>
          <a:xfrm>
            <a:off x="3197262" y="810878"/>
            <a:ext cx="1739268" cy="442536"/>
          </a:xfrm>
          <a:custGeom>
            <a:avLst/>
            <a:gdLst/>
            <a:ahLst/>
            <a:cxnLst/>
            <a:rect l="l" t="t" r="r" b="b"/>
            <a:pathLst>
              <a:path w="1739268" h="442536">
                <a:moveTo>
                  <a:pt x="0" y="0"/>
                </a:moveTo>
                <a:lnTo>
                  <a:pt x="1739267" y="0"/>
                </a:lnTo>
                <a:lnTo>
                  <a:pt x="1739267" y="442535"/>
                </a:lnTo>
                <a:lnTo>
                  <a:pt x="0" y="442535"/>
                </a:lnTo>
                <a:lnTo>
                  <a:pt x="0" y="0"/>
                </a:lnTo>
                <a:close/>
              </a:path>
            </a:pathLst>
          </a:custGeom>
          <a:blipFill>
            <a:blip r:embed="rId11">
              <a:extLst>
                <a:ext uri="{96DAC541-7B7A-43D3-8B79-37D633B846F1}">
                  <asvg:svgBlip xmlns:asvg="http://schemas.microsoft.com/office/drawing/2016/SVG/main" r:embed="rId12"/>
                </a:ext>
              </a:extLst>
            </a:blip>
            <a:stretch>
              <a:fillRect l="-66963" t="-238188" r="-69619" b="-591635"/>
            </a:stretch>
          </a:blipFill>
        </p:spPr>
        <p:txBody>
          <a:bodyPr/>
          <a:lstStyle/>
          <a:p>
            <a:endParaRPr lang="en-IN"/>
          </a:p>
        </p:txBody>
      </p:sp>
      <p:sp>
        <p:nvSpPr>
          <p:cNvPr id="17" name="TextBox 17"/>
          <p:cNvSpPr txBox="1"/>
          <p:nvPr/>
        </p:nvSpPr>
        <p:spPr>
          <a:xfrm>
            <a:off x="6889437" y="7547992"/>
            <a:ext cx="4451199" cy="1061957"/>
          </a:xfrm>
          <a:prstGeom prst="rect">
            <a:avLst/>
          </a:prstGeom>
        </p:spPr>
        <p:txBody>
          <a:bodyPr lIns="0" tIns="0" rIns="0" bIns="0" rtlCol="0" anchor="t">
            <a:spAutoFit/>
          </a:bodyPr>
          <a:lstStyle/>
          <a:p>
            <a:pPr algn="ctr">
              <a:lnSpc>
                <a:spcPts val="4284"/>
              </a:lnSpc>
            </a:pPr>
            <a:r>
              <a:rPr lang="en-US" sz="3060" dirty="0">
                <a:solidFill>
                  <a:srgbClr val="FFFFFF"/>
                </a:solidFill>
                <a:latin typeface="Montserrat Bold"/>
              </a:rPr>
              <a:t>ARCHANA </a:t>
            </a:r>
          </a:p>
          <a:p>
            <a:pPr algn="ctr">
              <a:lnSpc>
                <a:spcPts val="4284"/>
              </a:lnSpc>
            </a:pPr>
            <a:endParaRPr lang="en-US" sz="3060" dirty="0">
              <a:solidFill>
                <a:srgbClr val="FFFFFF"/>
              </a:solidFill>
              <a:latin typeface="Montserrat Bold"/>
            </a:endParaRPr>
          </a:p>
        </p:txBody>
      </p:sp>
      <p:sp>
        <p:nvSpPr>
          <p:cNvPr id="18" name="TextBox 18"/>
          <p:cNvSpPr txBox="1"/>
          <p:nvPr/>
        </p:nvSpPr>
        <p:spPr>
          <a:xfrm>
            <a:off x="12143011" y="7556490"/>
            <a:ext cx="4156186" cy="1061957"/>
          </a:xfrm>
          <a:prstGeom prst="rect">
            <a:avLst/>
          </a:prstGeom>
        </p:spPr>
        <p:txBody>
          <a:bodyPr lIns="0" tIns="0" rIns="0" bIns="0" rtlCol="0" anchor="t">
            <a:spAutoFit/>
          </a:bodyPr>
          <a:lstStyle/>
          <a:p>
            <a:pPr algn="ctr">
              <a:lnSpc>
                <a:spcPts val="4284"/>
              </a:lnSpc>
            </a:pPr>
            <a:r>
              <a:rPr lang="en-US" sz="3060" dirty="0">
                <a:solidFill>
                  <a:srgbClr val="FFFFFF"/>
                </a:solidFill>
                <a:latin typeface="Montserrat Bold"/>
              </a:rPr>
              <a:t>ANUSHKA</a:t>
            </a:r>
          </a:p>
          <a:p>
            <a:pPr marL="0" lvl="0" indent="0" algn="ctr">
              <a:lnSpc>
                <a:spcPts val="4284"/>
              </a:lnSpc>
              <a:spcBef>
                <a:spcPct val="0"/>
              </a:spcBef>
            </a:pPr>
            <a:endParaRPr lang="en-US" sz="3060" dirty="0">
              <a:solidFill>
                <a:srgbClr val="FFFFFF"/>
              </a:solidFill>
              <a:latin typeface="Montserrat Bold"/>
            </a:endParaRPr>
          </a:p>
        </p:txBody>
      </p:sp>
      <p:sp>
        <p:nvSpPr>
          <p:cNvPr id="19" name="TextBox 19"/>
          <p:cNvSpPr txBox="1"/>
          <p:nvPr/>
        </p:nvSpPr>
        <p:spPr>
          <a:xfrm>
            <a:off x="1865123" y="7556490"/>
            <a:ext cx="4581052" cy="510524"/>
          </a:xfrm>
          <a:prstGeom prst="rect">
            <a:avLst/>
          </a:prstGeom>
        </p:spPr>
        <p:txBody>
          <a:bodyPr lIns="0" tIns="0" rIns="0" bIns="0" rtlCol="0" anchor="t">
            <a:spAutoFit/>
          </a:bodyPr>
          <a:lstStyle/>
          <a:p>
            <a:pPr algn="ctr">
              <a:lnSpc>
                <a:spcPts val="4284"/>
              </a:lnSpc>
            </a:pPr>
            <a:r>
              <a:rPr lang="en-US" sz="3060" dirty="0">
                <a:solidFill>
                  <a:srgbClr val="FFFFFF"/>
                </a:solidFill>
                <a:latin typeface="Montserrat Bold"/>
              </a:rPr>
              <a:t>KUMUD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9144000" y="9895368"/>
            <a:ext cx="7137973" cy="6745385"/>
          </a:xfrm>
          <a:custGeom>
            <a:avLst/>
            <a:gdLst/>
            <a:ahLst/>
            <a:cxnLst/>
            <a:rect l="l" t="t" r="r" b="b"/>
            <a:pathLst>
              <a:path w="7137973" h="6745385">
                <a:moveTo>
                  <a:pt x="0" y="0"/>
                </a:moveTo>
                <a:lnTo>
                  <a:pt x="7137973" y="0"/>
                </a:lnTo>
                <a:lnTo>
                  <a:pt x="7137973" y="6745385"/>
                </a:lnTo>
                <a:lnTo>
                  <a:pt x="0" y="6745385"/>
                </a:lnTo>
                <a:lnTo>
                  <a:pt x="0" y="0"/>
                </a:lnTo>
                <a:close/>
              </a:path>
            </a:pathLst>
          </a:custGeom>
          <a:blipFill>
            <a:blip r:embed="rId2"/>
            <a:stretch>
              <a:fillRect/>
            </a:stretch>
          </a:blipFill>
        </p:spPr>
        <p:txBody>
          <a:bodyPr/>
          <a:lstStyle/>
          <a:p>
            <a:endParaRPr lang="en-IN"/>
          </a:p>
        </p:txBody>
      </p:sp>
      <p:sp>
        <p:nvSpPr>
          <p:cNvPr id="3" name="Freeform 3"/>
          <p:cNvSpPr/>
          <p:nvPr/>
        </p:nvSpPr>
        <p:spPr>
          <a:xfrm>
            <a:off x="15348197" y="9135317"/>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b="-657599"/>
            </a:stretch>
          </a:blipFill>
        </p:spPr>
        <p:txBody>
          <a:bodyPr/>
          <a:lstStyle/>
          <a:p>
            <a:endParaRPr lang="en-IN"/>
          </a:p>
        </p:txBody>
      </p:sp>
      <p:grpSp>
        <p:nvGrpSpPr>
          <p:cNvPr id="4" name="Group 4"/>
          <p:cNvGrpSpPr/>
          <p:nvPr/>
        </p:nvGrpSpPr>
        <p:grpSpPr>
          <a:xfrm>
            <a:off x="5865245" y="2929105"/>
            <a:ext cx="10416728" cy="1929854"/>
            <a:chOff x="0" y="0"/>
            <a:chExt cx="13888971" cy="2573138"/>
          </a:xfrm>
        </p:grpSpPr>
        <p:grpSp>
          <p:nvGrpSpPr>
            <p:cNvPr id="5" name="Group 5"/>
            <p:cNvGrpSpPr/>
            <p:nvPr/>
          </p:nvGrpSpPr>
          <p:grpSpPr>
            <a:xfrm>
              <a:off x="0" y="0"/>
              <a:ext cx="13888971" cy="2573138"/>
              <a:chOff x="0" y="0"/>
              <a:chExt cx="2320380" cy="429885"/>
            </a:xfrm>
          </p:grpSpPr>
          <p:sp>
            <p:nvSpPr>
              <p:cNvPr id="6" name="Freeform 6"/>
              <p:cNvSpPr/>
              <p:nvPr/>
            </p:nvSpPr>
            <p:spPr>
              <a:xfrm>
                <a:off x="0" y="0"/>
                <a:ext cx="2320380" cy="429885"/>
              </a:xfrm>
              <a:custGeom>
                <a:avLst/>
                <a:gdLst/>
                <a:ahLst/>
                <a:cxnLst/>
                <a:rect l="l" t="t" r="r" b="b"/>
                <a:pathLst>
                  <a:path w="2320380" h="429885">
                    <a:moveTo>
                      <a:pt x="0" y="0"/>
                    </a:moveTo>
                    <a:lnTo>
                      <a:pt x="2320380" y="0"/>
                    </a:lnTo>
                    <a:lnTo>
                      <a:pt x="2320380" y="429885"/>
                    </a:lnTo>
                    <a:lnTo>
                      <a:pt x="0" y="429885"/>
                    </a:lnTo>
                    <a:close/>
                  </a:path>
                </a:pathLst>
              </a:custGeom>
              <a:solidFill>
                <a:srgbClr val="000000">
                  <a:alpha val="0"/>
                </a:srgbClr>
              </a:solidFill>
              <a:ln w="9525" cap="sq">
                <a:solidFill>
                  <a:srgbClr val="FFFFFF"/>
                </a:solidFill>
                <a:prstDash val="solid"/>
                <a:miter/>
              </a:ln>
            </p:spPr>
            <p:txBody>
              <a:bodyPr/>
              <a:lstStyle/>
              <a:p>
                <a:endParaRPr lang="en-IN"/>
              </a:p>
            </p:txBody>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524"/>
                  </a:lnSpc>
                </a:pPr>
                <a:endParaRPr/>
              </a:p>
            </p:txBody>
          </p:sp>
        </p:grpSp>
        <p:sp>
          <p:nvSpPr>
            <p:cNvPr id="8" name="TextBox 8"/>
            <p:cNvSpPr txBox="1"/>
            <p:nvPr/>
          </p:nvSpPr>
          <p:spPr>
            <a:xfrm>
              <a:off x="501187" y="254198"/>
              <a:ext cx="12886597" cy="2086419"/>
            </a:xfrm>
            <a:prstGeom prst="rect">
              <a:avLst/>
            </a:prstGeom>
          </p:spPr>
          <p:txBody>
            <a:bodyPr lIns="0" tIns="0" rIns="0" bIns="0" rtlCol="0" anchor="t">
              <a:spAutoFit/>
            </a:bodyPr>
            <a:lstStyle/>
            <a:p>
              <a:pPr algn="ctr">
                <a:lnSpc>
                  <a:spcPts val="10605"/>
                </a:lnSpc>
              </a:pPr>
              <a:r>
                <a:rPr lang="en-US" sz="9222">
                  <a:solidFill>
                    <a:srgbClr val="FFFFFF"/>
                  </a:solidFill>
                  <a:latin typeface="Agrandir Grand"/>
                </a:rPr>
                <a:t> PHISHING</a:t>
              </a:r>
            </a:p>
          </p:txBody>
        </p:sp>
      </p:grpSp>
      <p:sp>
        <p:nvSpPr>
          <p:cNvPr id="9" name="Freeform 9"/>
          <p:cNvSpPr/>
          <p:nvPr/>
        </p:nvSpPr>
        <p:spPr>
          <a:xfrm>
            <a:off x="16108435" y="1538950"/>
            <a:ext cx="1150865" cy="1151369"/>
          </a:xfrm>
          <a:custGeom>
            <a:avLst/>
            <a:gdLst/>
            <a:ahLst/>
            <a:cxnLst/>
            <a:rect l="l" t="t" r="r" b="b"/>
            <a:pathLst>
              <a:path w="1150865" h="1151369">
                <a:moveTo>
                  <a:pt x="0" y="0"/>
                </a:moveTo>
                <a:lnTo>
                  <a:pt x="1150865" y="0"/>
                </a:lnTo>
                <a:lnTo>
                  <a:pt x="1150865" y="1151369"/>
                </a:lnTo>
                <a:lnTo>
                  <a:pt x="0" y="11513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0" name="Freeform 10"/>
          <p:cNvSpPr/>
          <p:nvPr/>
        </p:nvSpPr>
        <p:spPr>
          <a:xfrm>
            <a:off x="14585128" y="9071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7">
              <a:extLst>
                <a:ext uri="{96DAC541-7B7A-43D3-8B79-37D633B846F1}">
                  <asvg:svgBlip xmlns:asvg="http://schemas.microsoft.com/office/drawing/2016/SVG/main" r:embed="rId8"/>
                </a:ext>
              </a:extLst>
            </a:blip>
            <a:stretch>
              <a:fillRect l="-15993" r="-7350" b="-746431"/>
            </a:stretch>
          </a:blipFill>
        </p:spPr>
        <p:txBody>
          <a:bodyPr/>
          <a:lstStyle/>
          <a:p>
            <a:endParaRPr lang="en-IN"/>
          </a:p>
        </p:txBody>
      </p:sp>
      <p:sp>
        <p:nvSpPr>
          <p:cNvPr id="11" name="Freeform 11"/>
          <p:cNvSpPr/>
          <p:nvPr/>
        </p:nvSpPr>
        <p:spPr>
          <a:xfrm flipH="1">
            <a:off x="1028700" y="9135317"/>
            <a:ext cx="2674172" cy="243067"/>
          </a:xfrm>
          <a:custGeom>
            <a:avLst/>
            <a:gdLst/>
            <a:ahLst/>
            <a:cxnLst/>
            <a:rect l="l" t="t" r="r" b="b"/>
            <a:pathLst>
              <a:path w="2674172" h="243067">
                <a:moveTo>
                  <a:pt x="2674172" y="0"/>
                </a:moveTo>
                <a:lnTo>
                  <a:pt x="0" y="0"/>
                </a:lnTo>
                <a:lnTo>
                  <a:pt x="0" y="243068"/>
                </a:lnTo>
                <a:lnTo>
                  <a:pt x="2674172" y="243068"/>
                </a:lnTo>
                <a:lnTo>
                  <a:pt x="2674172" y="0"/>
                </a:lnTo>
                <a:close/>
              </a:path>
            </a:pathLst>
          </a:custGeom>
          <a:blipFill>
            <a:blip r:embed="rId7">
              <a:extLst>
                <a:ext uri="{96DAC541-7B7A-43D3-8B79-37D633B846F1}">
                  <asvg:svgBlip xmlns:asvg="http://schemas.microsoft.com/office/drawing/2016/SVG/main" r:embed="rId8"/>
                </a:ext>
              </a:extLst>
            </a:blip>
            <a:stretch>
              <a:fillRect l="-15993" r="-7350" b="-746431"/>
            </a:stretch>
          </a:blipFill>
        </p:spPr>
        <p:txBody>
          <a:bodyPr/>
          <a:lstStyle/>
          <a:p>
            <a:endParaRPr lang="en-IN"/>
          </a:p>
        </p:txBody>
      </p:sp>
      <p:sp>
        <p:nvSpPr>
          <p:cNvPr id="12" name="AutoShape 12"/>
          <p:cNvSpPr/>
          <p:nvPr/>
        </p:nvSpPr>
        <p:spPr>
          <a:xfrm>
            <a:off x="5897880" y="1023938"/>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13" name="AutoShape 13"/>
          <p:cNvSpPr/>
          <p:nvPr/>
        </p:nvSpPr>
        <p:spPr>
          <a:xfrm>
            <a:off x="5897880" y="9248643"/>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14" name="Freeform 14"/>
          <p:cNvSpPr/>
          <p:nvPr/>
        </p:nvSpPr>
        <p:spPr>
          <a:xfrm>
            <a:off x="0" y="1714390"/>
            <a:ext cx="5098944" cy="6856771"/>
          </a:xfrm>
          <a:custGeom>
            <a:avLst/>
            <a:gdLst/>
            <a:ahLst/>
            <a:cxnLst/>
            <a:rect l="l" t="t" r="r" b="b"/>
            <a:pathLst>
              <a:path w="5098944" h="6856771">
                <a:moveTo>
                  <a:pt x="0" y="0"/>
                </a:moveTo>
                <a:lnTo>
                  <a:pt x="5098944" y="0"/>
                </a:lnTo>
                <a:lnTo>
                  <a:pt x="5098944" y="6856771"/>
                </a:lnTo>
                <a:lnTo>
                  <a:pt x="0" y="68567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5" name="TextBox 15"/>
          <p:cNvSpPr txBox="1"/>
          <p:nvPr/>
        </p:nvSpPr>
        <p:spPr>
          <a:xfrm>
            <a:off x="5897880" y="5439983"/>
            <a:ext cx="10438578" cy="2120456"/>
          </a:xfrm>
          <a:prstGeom prst="rect">
            <a:avLst/>
          </a:prstGeom>
        </p:spPr>
        <p:txBody>
          <a:bodyPr lIns="0" tIns="0" rIns="0" bIns="0" rtlCol="0" anchor="t">
            <a:spAutoFit/>
          </a:bodyPr>
          <a:lstStyle/>
          <a:p>
            <a:pPr algn="ctr">
              <a:lnSpc>
                <a:spcPts val="4291"/>
              </a:lnSpc>
              <a:spcBef>
                <a:spcPct val="0"/>
              </a:spcBef>
            </a:pPr>
            <a:r>
              <a:rPr lang="en-US" sz="3065">
                <a:solidFill>
                  <a:srgbClr val="FF66C4"/>
                </a:solidFill>
                <a:latin typeface="Inter"/>
              </a:rPr>
              <a:t>    Phishing is a type of cyber attack that uses social engineering techniques to trick individuals into revealing sensitive information, such as passwords or credit card numbers.</a:t>
            </a:r>
          </a:p>
        </p:txBody>
      </p:sp>
      <p:sp>
        <p:nvSpPr>
          <p:cNvPr id="16" name="Freeform 16"/>
          <p:cNvSpPr/>
          <p:nvPr/>
        </p:nvSpPr>
        <p:spPr>
          <a:xfrm>
            <a:off x="1181100" y="1066458"/>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3">
              <a:extLst>
                <a:ext uri="{96DAC541-7B7A-43D3-8B79-37D633B846F1}">
                  <asvg:svgBlip xmlns:asvg="http://schemas.microsoft.com/office/drawing/2016/SVG/main" r:embed="rId4"/>
                </a:ext>
              </a:extLst>
            </a:blip>
            <a:stretch>
              <a:fillRect b="-657599"/>
            </a:stretch>
          </a:blipFill>
        </p:spPr>
        <p:txBody>
          <a:bodyPr/>
          <a:lstStyle/>
          <a:p>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571013" y="1509638"/>
            <a:ext cx="7005678" cy="2487819"/>
            <a:chOff x="0" y="0"/>
            <a:chExt cx="9340903" cy="3317092"/>
          </a:xfrm>
        </p:grpSpPr>
        <p:sp>
          <p:nvSpPr>
            <p:cNvPr id="3" name="Freeform 3"/>
            <p:cNvSpPr/>
            <p:nvPr/>
          </p:nvSpPr>
          <p:spPr>
            <a:xfrm rot="-5400000">
              <a:off x="1312823" y="1646047"/>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
                <a:extLst>
                  <a:ext uri="{96DAC541-7B7A-43D3-8B79-37D633B846F1}">
                    <asvg:svgBlip xmlns:asvg="http://schemas.microsoft.com/office/drawing/2016/SVG/main" r:embed="rId3"/>
                  </a:ext>
                </a:extLst>
              </a:blip>
              <a:stretch>
                <a:fillRect l="-645045" r="-78832"/>
              </a:stretch>
            </a:blipFill>
          </p:spPr>
          <p:txBody>
            <a:bodyPr/>
            <a:lstStyle/>
            <a:p>
              <a:endParaRPr lang="en-IN"/>
            </a:p>
          </p:txBody>
        </p:sp>
        <p:sp>
          <p:nvSpPr>
            <p:cNvPr id="4" name="TextBox 4"/>
            <p:cNvSpPr txBox="1"/>
            <p:nvPr/>
          </p:nvSpPr>
          <p:spPr>
            <a:xfrm>
              <a:off x="0" y="85725"/>
              <a:ext cx="9340903" cy="2589707"/>
            </a:xfrm>
            <a:prstGeom prst="rect">
              <a:avLst/>
            </a:prstGeom>
          </p:spPr>
          <p:txBody>
            <a:bodyPr lIns="0" tIns="0" rIns="0" bIns="0" rtlCol="0" anchor="t">
              <a:spAutoFit/>
            </a:bodyPr>
            <a:lstStyle/>
            <a:p>
              <a:pPr>
                <a:lnSpc>
                  <a:spcPts val="7229"/>
                </a:lnSpc>
              </a:pPr>
              <a:r>
                <a:rPr lang="en-US" sz="7229">
                  <a:solidFill>
                    <a:srgbClr val="FFFFFF"/>
                  </a:solidFill>
                  <a:latin typeface="Helios Extended Bold"/>
                </a:rPr>
                <a:t>  NOW A  </a:t>
              </a:r>
            </a:p>
            <a:p>
              <a:pPr marL="0" lvl="0" indent="0">
                <a:lnSpc>
                  <a:spcPts val="7229"/>
                </a:lnSpc>
              </a:pPr>
              <a:r>
                <a:rPr lang="en-US" sz="7229">
                  <a:solidFill>
                    <a:srgbClr val="FFFFFF"/>
                  </a:solidFill>
                  <a:latin typeface="Helios Extended Bold"/>
                </a:rPr>
                <a:t>  DAYS</a:t>
              </a:r>
            </a:p>
          </p:txBody>
        </p:sp>
        <p:sp>
          <p:nvSpPr>
            <p:cNvPr id="5" name="AutoShape 5"/>
            <p:cNvSpPr/>
            <p:nvPr/>
          </p:nvSpPr>
          <p:spPr>
            <a:xfrm>
              <a:off x="3432220" y="3144331"/>
              <a:ext cx="2413756" cy="0"/>
            </a:xfrm>
            <a:prstGeom prst="line">
              <a:avLst/>
            </a:prstGeom>
            <a:ln w="12700" cap="flat">
              <a:solidFill>
                <a:srgbClr val="FFFFFF"/>
              </a:solidFill>
              <a:prstDash val="solid"/>
              <a:headEnd type="none" w="sm" len="sm"/>
              <a:tailEnd type="none" w="sm" len="sm"/>
            </a:ln>
          </p:spPr>
          <p:txBody>
            <a:bodyPr/>
            <a:lstStyle/>
            <a:p>
              <a:endParaRPr lang="en-IN"/>
            </a:p>
          </p:txBody>
        </p:sp>
      </p:grpSp>
      <p:sp>
        <p:nvSpPr>
          <p:cNvPr id="6" name="Freeform 6"/>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IN"/>
          </a:p>
        </p:txBody>
      </p:sp>
      <p:sp>
        <p:nvSpPr>
          <p:cNvPr id="7" name="Freeform 7"/>
          <p:cNvSpPr/>
          <p:nvPr/>
        </p:nvSpPr>
        <p:spPr>
          <a:xfrm>
            <a:off x="14585128" y="91367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6">
              <a:extLst>
                <a:ext uri="{96DAC541-7B7A-43D3-8B79-37D633B846F1}">
                  <asvg:svgBlip xmlns:asvg="http://schemas.microsoft.com/office/drawing/2016/SVG/main" r:embed="rId7"/>
                </a:ext>
              </a:extLst>
            </a:blip>
            <a:stretch>
              <a:fillRect l="-15993" r="-7350" b="-746431"/>
            </a:stretch>
          </a:blipFill>
        </p:spPr>
        <p:txBody>
          <a:bodyPr/>
          <a:lstStyle/>
          <a:p>
            <a:endParaRPr lang="en-IN"/>
          </a:p>
        </p:txBody>
      </p:sp>
      <p:sp>
        <p:nvSpPr>
          <p:cNvPr id="8" name="AutoShape 8"/>
          <p:cNvSpPr/>
          <p:nvPr/>
        </p:nvSpPr>
        <p:spPr>
          <a:xfrm>
            <a:off x="3398887" y="1028700"/>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9" name="AutoShape 9"/>
          <p:cNvSpPr/>
          <p:nvPr/>
        </p:nvSpPr>
        <p:spPr>
          <a:xfrm>
            <a:off x="7576690" y="9258300"/>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10" name="Freeform 10"/>
          <p:cNvSpPr/>
          <p:nvPr/>
        </p:nvSpPr>
        <p:spPr>
          <a:xfrm>
            <a:off x="13209669" y="-945555"/>
            <a:ext cx="6385210" cy="3699102"/>
          </a:xfrm>
          <a:custGeom>
            <a:avLst/>
            <a:gdLst/>
            <a:ahLst/>
            <a:cxnLst/>
            <a:rect l="l" t="t" r="r" b="b"/>
            <a:pathLst>
              <a:path w="6385210" h="3699102">
                <a:moveTo>
                  <a:pt x="0" y="0"/>
                </a:moveTo>
                <a:lnTo>
                  <a:pt x="6385210" y="0"/>
                </a:lnTo>
                <a:lnTo>
                  <a:pt x="6385210" y="3699102"/>
                </a:lnTo>
                <a:lnTo>
                  <a:pt x="0" y="3699102"/>
                </a:lnTo>
                <a:lnTo>
                  <a:pt x="0" y="0"/>
                </a:lnTo>
                <a:close/>
              </a:path>
            </a:pathLst>
          </a:custGeom>
          <a:blipFill>
            <a:blip r:embed="rId8"/>
            <a:stretch>
              <a:fillRect l="-25707" b="-357"/>
            </a:stretch>
          </a:blipFill>
        </p:spPr>
        <p:txBody>
          <a:bodyPr/>
          <a:lstStyle/>
          <a:p>
            <a:endParaRPr lang="en-IN"/>
          </a:p>
        </p:txBody>
      </p:sp>
      <p:sp>
        <p:nvSpPr>
          <p:cNvPr id="11" name="Freeform 11"/>
          <p:cNvSpPr/>
          <p:nvPr/>
        </p:nvSpPr>
        <p:spPr>
          <a:xfrm flipH="1" flipV="1">
            <a:off x="-1208354" y="7822389"/>
            <a:ext cx="6385210" cy="3699102"/>
          </a:xfrm>
          <a:custGeom>
            <a:avLst/>
            <a:gdLst/>
            <a:ahLst/>
            <a:cxnLst/>
            <a:rect l="l" t="t" r="r" b="b"/>
            <a:pathLst>
              <a:path w="6385210" h="3699102">
                <a:moveTo>
                  <a:pt x="6385210" y="3699102"/>
                </a:moveTo>
                <a:lnTo>
                  <a:pt x="0" y="3699102"/>
                </a:lnTo>
                <a:lnTo>
                  <a:pt x="0" y="0"/>
                </a:lnTo>
                <a:lnTo>
                  <a:pt x="6385210" y="0"/>
                </a:lnTo>
                <a:lnTo>
                  <a:pt x="6385210" y="3699102"/>
                </a:lnTo>
                <a:close/>
              </a:path>
            </a:pathLst>
          </a:custGeom>
          <a:blipFill>
            <a:blip r:embed="rId8"/>
            <a:stretch>
              <a:fillRect l="-25707" b="-357"/>
            </a:stretch>
          </a:blipFill>
          <a:ln cap="sq">
            <a:noFill/>
            <a:prstDash val="solid"/>
            <a:miter/>
          </a:ln>
        </p:spPr>
        <p:txBody>
          <a:bodyPr/>
          <a:lstStyle/>
          <a:p>
            <a:endParaRPr lang="en-IN"/>
          </a:p>
        </p:txBody>
      </p:sp>
      <p:sp>
        <p:nvSpPr>
          <p:cNvPr id="12" name="TextBox 12"/>
          <p:cNvSpPr txBox="1"/>
          <p:nvPr/>
        </p:nvSpPr>
        <p:spPr>
          <a:xfrm>
            <a:off x="4579612" y="3190798"/>
            <a:ext cx="12486397" cy="4868496"/>
          </a:xfrm>
          <a:prstGeom prst="rect">
            <a:avLst/>
          </a:prstGeom>
        </p:spPr>
        <p:txBody>
          <a:bodyPr lIns="0" tIns="0" rIns="0" bIns="0" rtlCol="0" anchor="t">
            <a:spAutoFit/>
          </a:bodyPr>
          <a:lstStyle/>
          <a:p>
            <a:pPr marL="1200449" lvl="1" indent="-600224">
              <a:lnSpc>
                <a:spcPts val="7784"/>
              </a:lnSpc>
              <a:buFont typeface="Arial"/>
              <a:buChar char="•"/>
            </a:pPr>
            <a:r>
              <a:rPr lang="en-US" sz="5560">
                <a:solidFill>
                  <a:srgbClr val="FFFFFF"/>
                </a:solidFill>
                <a:latin typeface="Inter Light"/>
              </a:rPr>
              <a:t>With the significant</a:t>
            </a:r>
          </a:p>
          <a:p>
            <a:pPr>
              <a:lnSpc>
                <a:spcPts val="7784"/>
              </a:lnSpc>
            </a:pPr>
            <a:r>
              <a:rPr lang="en-US" sz="5560">
                <a:solidFill>
                  <a:srgbClr val="FFFFFF"/>
                </a:solidFill>
                <a:latin typeface="Inter"/>
              </a:rPr>
              <a:t>      </a:t>
            </a:r>
            <a:r>
              <a:rPr lang="en-US" sz="5560">
                <a:solidFill>
                  <a:srgbClr val="FFFFFF"/>
                </a:solidFill>
                <a:latin typeface="Inter Light"/>
              </a:rPr>
              <a:t>growth of internet usage,</a:t>
            </a:r>
          </a:p>
          <a:p>
            <a:pPr>
              <a:lnSpc>
                <a:spcPts val="7784"/>
              </a:lnSpc>
            </a:pPr>
            <a:r>
              <a:rPr lang="en-US" sz="5560">
                <a:solidFill>
                  <a:srgbClr val="FFFFFF"/>
                </a:solidFill>
                <a:latin typeface="Inter Light"/>
              </a:rPr>
              <a:t>      people increasingly</a:t>
            </a:r>
          </a:p>
          <a:p>
            <a:pPr>
              <a:lnSpc>
                <a:spcPts val="7784"/>
              </a:lnSpc>
            </a:pPr>
            <a:r>
              <a:rPr lang="en-US" sz="5560">
                <a:solidFill>
                  <a:srgbClr val="FFFFFF"/>
                </a:solidFill>
                <a:latin typeface="Inter"/>
              </a:rPr>
              <a:t>      </a:t>
            </a:r>
            <a:r>
              <a:rPr lang="en-US" sz="5560">
                <a:solidFill>
                  <a:srgbClr val="FFFFFF"/>
                </a:solidFill>
                <a:latin typeface="Inter Light"/>
              </a:rPr>
              <a:t>share their personal</a:t>
            </a:r>
          </a:p>
          <a:p>
            <a:pPr>
              <a:lnSpc>
                <a:spcPts val="7784"/>
              </a:lnSpc>
            </a:pPr>
            <a:r>
              <a:rPr lang="en-US" sz="5560">
                <a:solidFill>
                  <a:srgbClr val="FFFFFF"/>
                </a:solidFill>
                <a:latin typeface="Inter"/>
              </a:rPr>
              <a:t>      </a:t>
            </a:r>
            <a:r>
              <a:rPr lang="en-US" sz="5560">
                <a:solidFill>
                  <a:srgbClr val="FFFFFF"/>
                </a:solidFill>
                <a:latin typeface="Inter Light"/>
              </a:rPr>
              <a:t>information online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Freeform 2"/>
          <p:cNvSpPr/>
          <p:nvPr/>
        </p:nvSpPr>
        <p:spPr>
          <a:xfrm>
            <a:off x="2732048" y="9258300"/>
            <a:ext cx="3902518" cy="432825"/>
          </a:xfrm>
          <a:custGeom>
            <a:avLst/>
            <a:gdLst/>
            <a:ahLst/>
            <a:cxnLst/>
            <a:rect l="l" t="t" r="r" b="b"/>
            <a:pathLst>
              <a:path w="3902518" h="432825">
                <a:moveTo>
                  <a:pt x="0" y="0"/>
                </a:moveTo>
                <a:lnTo>
                  <a:pt x="3902517" y="0"/>
                </a:lnTo>
                <a:lnTo>
                  <a:pt x="3902517" y="432825"/>
                </a:lnTo>
                <a:lnTo>
                  <a:pt x="0" y="4328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319742"/>
            <a:ext cx="18288000" cy="10606742"/>
          </a:xfrm>
          <a:custGeom>
            <a:avLst/>
            <a:gdLst/>
            <a:ahLst/>
            <a:cxnLst/>
            <a:rect l="l" t="t" r="r" b="b"/>
            <a:pathLst>
              <a:path w="18288000" h="10606742">
                <a:moveTo>
                  <a:pt x="0" y="0"/>
                </a:moveTo>
                <a:lnTo>
                  <a:pt x="18288000" y="0"/>
                </a:lnTo>
                <a:lnTo>
                  <a:pt x="18288000" y="10606742"/>
                </a:lnTo>
                <a:lnTo>
                  <a:pt x="0" y="10606742"/>
                </a:lnTo>
                <a:lnTo>
                  <a:pt x="0" y="0"/>
                </a:lnTo>
                <a:close/>
              </a:path>
            </a:pathLst>
          </a:custGeom>
          <a:blipFill>
            <a:blip r:embed="rId4"/>
            <a:stretch>
              <a:fillRect l="-101" t="-6042" b="-7147"/>
            </a:stretch>
          </a:blipFill>
        </p:spPr>
        <p:txBody>
          <a:bodyPr/>
          <a:lstStyle/>
          <a:p>
            <a:endParaRPr lang="en-IN"/>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flipH="1">
            <a:off x="15619753" y="9037032"/>
            <a:ext cx="1739268" cy="442536"/>
          </a:xfrm>
          <a:custGeom>
            <a:avLst/>
            <a:gdLst/>
            <a:ahLst/>
            <a:cxnLst/>
            <a:rect l="l" t="t" r="r" b="b"/>
            <a:pathLst>
              <a:path w="1739268" h="442536">
                <a:moveTo>
                  <a:pt x="1739267" y="0"/>
                </a:moveTo>
                <a:lnTo>
                  <a:pt x="0" y="0"/>
                </a:lnTo>
                <a:lnTo>
                  <a:pt x="0" y="442536"/>
                </a:lnTo>
                <a:lnTo>
                  <a:pt x="1739267" y="442536"/>
                </a:lnTo>
                <a:lnTo>
                  <a:pt x="1739267" y="0"/>
                </a:lnTo>
                <a:close/>
              </a:path>
            </a:pathLst>
          </a:custGeom>
          <a:blipFill>
            <a:blip r:embed="rId2">
              <a:extLst>
                <a:ext uri="{96DAC541-7B7A-43D3-8B79-37D633B846F1}">
                  <asvg:svgBlip xmlns:asvg="http://schemas.microsoft.com/office/drawing/2016/SVG/main" r:embed="rId3"/>
                </a:ext>
              </a:extLst>
            </a:blip>
            <a:stretch>
              <a:fillRect l="-68058" t="-596636" r="-68523" b="-233186"/>
            </a:stretch>
          </a:blipFill>
        </p:spPr>
        <p:txBody>
          <a:bodyPr/>
          <a:lstStyle/>
          <a:p>
            <a:endParaRPr lang="en-IN"/>
          </a:p>
        </p:txBody>
      </p:sp>
      <p:sp>
        <p:nvSpPr>
          <p:cNvPr id="3" name="AutoShape 3"/>
          <p:cNvSpPr/>
          <p:nvPr/>
        </p:nvSpPr>
        <p:spPr>
          <a:xfrm>
            <a:off x="8813592" y="9263062"/>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4" name="AutoShape 4"/>
          <p:cNvSpPr/>
          <p:nvPr/>
        </p:nvSpPr>
        <p:spPr>
          <a:xfrm>
            <a:off x="2932491" y="1023938"/>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5" name="Freeform 5"/>
          <p:cNvSpPr/>
          <p:nvPr/>
        </p:nvSpPr>
        <p:spPr>
          <a:xfrm rot="5400000">
            <a:off x="1481150" y="328583"/>
            <a:ext cx="495333" cy="1400234"/>
          </a:xfrm>
          <a:custGeom>
            <a:avLst/>
            <a:gdLst/>
            <a:ahLst/>
            <a:cxnLst/>
            <a:rect l="l" t="t" r="r" b="b"/>
            <a:pathLst>
              <a:path w="495333" h="1400234">
                <a:moveTo>
                  <a:pt x="0" y="0"/>
                </a:moveTo>
                <a:lnTo>
                  <a:pt x="495333" y="0"/>
                </a:lnTo>
                <a:lnTo>
                  <a:pt x="495333" y="1400234"/>
                </a:lnTo>
                <a:lnTo>
                  <a:pt x="0" y="1400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flipH="1">
            <a:off x="14190257" y="-470531"/>
            <a:ext cx="4097743" cy="2299961"/>
          </a:xfrm>
          <a:custGeom>
            <a:avLst/>
            <a:gdLst/>
            <a:ahLst/>
            <a:cxnLst/>
            <a:rect l="l" t="t" r="r" b="b"/>
            <a:pathLst>
              <a:path w="4097743" h="2299961">
                <a:moveTo>
                  <a:pt x="4097743" y="0"/>
                </a:moveTo>
                <a:lnTo>
                  <a:pt x="0" y="0"/>
                </a:lnTo>
                <a:lnTo>
                  <a:pt x="0" y="2299962"/>
                </a:lnTo>
                <a:lnTo>
                  <a:pt x="4097743" y="2299962"/>
                </a:lnTo>
                <a:lnTo>
                  <a:pt x="4097743" y="0"/>
                </a:lnTo>
                <a:close/>
              </a:path>
            </a:pathLst>
          </a:custGeom>
          <a:blipFill>
            <a:blip r:embed="rId6"/>
            <a:stretch>
              <a:fillRect t="-115958"/>
            </a:stretch>
          </a:blipFill>
        </p:spPr>
        <p:txBody>
          <a:bodyPr/>
          <a:lstStyle/>
          <a:p>
            <a:endParaRPr lang="en-IN"/>
          </a:p>
        </p:txBody>
      </p:sp>
      <p:sp>
        <p:nvSpPr>
          <p:cNvPr id="7" name="Freeform 7"/>
          <p:cNvSpPr/>
          <p:nvPr/>
        </p:nvSpPr>
        <p:spPr>
          <a:xfrm flipV="1">
            <a:off x="-1020171" y="8521959"/>
            <a:ext cx="4097743" cy="2299961"/>
          </a:xfrm>
          <a:custGeom>
            <a:avLst/>
            <a:gdLst/>
            <a:ahLst/>
            <a:cxnLst/>
            <a:rect l="l" t="t" r="r" b="b"/>
            <a:pathLst>
              <a:path w="4097743" h="2299961">
                <a:moveTo>
                  <a:pt x="0" y="2299962"/>
                </a:moveTo>
                <a:lnTo>
                  <a:pt x="4097742" y="2299962"/>
                </a:lnTo>
                <a:lnTo>
                  <a:pt x="4097742" y="0"/>
                </a:lnTo>
                <a:lnTo>
                  <a:pt x="0" y="0"/>
                </a:lnTo>
                <a:lnTo>
                  <a:pt x="0" y="2299962"/>
                </a:lnTo>
                <a:close/>
              </a:path>
            </a:pathLst>
          </a:custGeom>
          <a:blipFill>
            <a:blip r:embed="rId6"/>
            <a:stretch>
              <a:fillRect t="-115958"/>
            </a:stretch>
          </a:blipFill>
        </p:spPr>
        <p:txBody>
          <a:bodyPr/>
          <a:lstStyle/>
          <a:p>
            <a:endParaRPr lang="en-IN"/>
          </a:p>
        </p:txBody>
      </p:sp>
      <p:sp>
        <p:nvSpPr>
          <p:cNvPr id="8" name="TextBox 8"/>
          <p:cNvSpPr txBox="1"/>
          <p:nvPr/>
        </p:nvSpPr>
        <p:spPr>
          <a:xfrm>
            <a:off x="882521" y="2558801"/>
            <a:ext cx="16522958" cy="4257576"/>
          </a:xfrm>
          <a:prstGeom prst="rect">
            <a:avLst/>
          </a:prstGeom>
        </p:spPr>
        <p:txBody>
          <a:bodyPr lIns="0" tIns="0" rIns="0" bIns="0" rtlCol="0" anchor="t">
            <a:spAutoFit/>
          </a:bodyPr>
          <a:lstStyle/>
          <a:p>
            <a:pPr marL="0" lvl="0" indent="0" algn="l">
              <a:lnSpc>
                <a:spcPts val="8298"/>
              </a:lnSpc>
              <a:spcBef>
                <a:spcPct val="0"/>
              </a:spcBef>
            </a:pPr>
            <a:r>
              <a:rPr lang="en-US" sz="7200" dirty="0">
                <a:solidFill>
                  <a:srgbClr val="FFFFFF"/>
                </a:solidFill>
                <a:latin typeface="Inter"/>
              </a:rPr>
              <a:t>A study (</a:t>
            </a:r>
            <a:r>
              <a:rPr lang="en-US" sz="7200" u="sng" dirty="0" err="1">
                <a:solidFill>
                  <a:srgbClr val="FFFFFF"/>
                </a:solidFill>
                <a:latin typeface="Inter"/>
                <a:hlinkClick r:id="rId7" tooltip="https://www.frontiersin.org/articles/10.3389/fcomp.2021.563060/full#B58"/>
              </a:rPr>
              <a:t>KeepnetLABS</a:t>
            </a:r>
            <a:r>
              <a:rPr lang="en-US" sz="7200" u="sng" dirty="0">
                <a:solidFill>
                  <a:srgbClr val="FFFFFF"/>
                </a:solidFill>
                <a:latin typeface="Inter"/>
                <a:hlinkClick r:id="rId7" tooltip="https://www.frontiersin.org/articles/10.3389/fcomp.2021.563060/full#B58"/>
              </a:rPr>
              <a:t>, 2018</a:t>
            </a:r>
            <a:r>
              <a:rPr lang="en-US" sz="7200" dirty="0">
                <a:solidFill>
                  <a:srgbClr val="FFFFFF"/>
                </a:solidFill>
                <a:latin typeface="Inter"/>
              </a:rPr>
              <a:t>) confirmed that more than 91% of system breaches are caused by attacks initiated by email.</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flipH="1">
            <a:off x="15619753" y="9037032"/>
            <a:ext cx="1739268" cy="442536"/>
          </a:xfrm>
          <a:custGeom>
            <a:avLst/>
            <a:gdLst/>
            <a:ahLst/>
            <a:cxnLst/>
            <a:rect l="l" t="t" r="r" b="b"/>
            <a:pathLst>
              <a:path w="1739268" h="442536">
                <a:moveTo>
                  <a:pt x="1739267" y="0"/>
                </a:moveTo>
                <a:lnTo>
                  <a:pt x="0" y="0"/>
                </a:lnTo>
                <a:lnTo>
                  <a:pt x="0" y="442536"/>
                </a:lnTo>
                <a:lnTo>
                  <a:pt x="1739267" y="442536"/>
                </a:lnTo>
                <a:lnTo>
                  <a:pt x="1739267" y="0"/>
                </a:lnTo>
                <a:close/>
              </a:path>
            </a:pathLst>
          </a:custGeom>
          <a:blipFill>
            <a:blip r:embed="rId2">
              <a:extLst>
                <a:ext uri="{96DAC541-7B7A-43D3-8B79-37D633B846F1}">
                  <asvg:svgBlip xmlns:asvg="http://schemas.microsoft.com/office/drawing/2016/SVG/main" r:embed="rId3"/>
                </a:ext>
              </a:extLst>
            </a:blip>
            <a:stretch>
              <a:fillRect l="-68058" t="-596636" r="-68523" b="-233186"/>
            </a:stretch>
          </a:blipFill>
        </p:spPr>
        <p:txBody>
          <a:bodyPr/>
          <a:lstStyle/>
          <a:p>
            <a:endParaRPr lang="en-IN"/>
          </a:p>
        </p:txBody>
      </p:sp>
      <p:sp>
        <p:nvSpPr>
          <p:cNvPr id="3" name="AutoShape 3"/>
          <p:cNvSpPr/>
          <p:nvPr/>
        </p:nvSpPr>
        <p:spPr>
          <a:xfrm>
            <a:off x="8813592" y="9263062"/>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4" name="AutoShape 4"/>
          <p:cNvSpPr/>
          <p:nvPr/>
        </p:nvSpPr>
        <p:spPr>
          <a:xfrm>
            <a:off x="7335335" y="9676702"/>
            <a:ext cx="6492240" cy="0"/>
          </a:xfrm>
          <a:prstGeom prst="line">
            <a:avLst/>
          </a:prstGeom>
          <a:ln w="9525" cap="flat">
            <a:solidFill>
              <a:srgbClr val="FFFFFF"/>
            </a:solidFill>
            <a:prstDash val="solid"/>
            <a:headEnd type="none" w="sm" len="sm"/>
            <a:tailEnd type="none" w="sm" len="sm"/>
          </a:ln>
        </p:spPr>
        <p:txBody>
          <a:bodyPr/>
          <a:lstStyle/>
          <a:p>
            <a:endParaRPr lang="en-IN"/>
          </a:p>
        </p:txBody>
      </p:sp>
      <p:sp>
        <p:nvSpPr>
          <p:cNvPr id="5" name="Freeform 5"/>
          <p:cNvSpPr/>
          <p:nvPr/>
        </p:nvSpPr>
        <p:spPr>
          <a:xfrm rot="5400000">
            <a:off x="3927175" y="8531785"/>
            <a:ext cx="495333" cy="1400234"/>
          </a:xfrm>
          <a:custGeom>
            <a:avLst/>
            <a:gdLst/>
            <a:ahLst/>
            <a:cxnLst/>
            <a:rect l="l" t="t" r="r" b="b"/>
            <a:pathLst>
              <a:path w="495333" h="1400234">
                <a:moveTo>
                  <a:pt x="0" y="0"/>
                </a:moveTo>
                <a:lnTo>
                  <a:pt x="495333" y="0"/>
                </a:lnTo>
                <a:lnTo>
                  <a:pt x="495333" y="1400233"/>
                </a:lnTo>
                <a:lnTo>
                  <a:pt x="0" y="1400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5400000" flipH="1">
            <a:off x="14720862" y="5504925"/>
            <a:ext cx="4097743" cy="2299961"/>
          </a:xfrm>
          <a:custGeom>
            <a:avLst/>
            <a:gdLst/>
            <a:ahLst/>
            <a:cxnLst/>
            <a:rect l="l" t="t" r="r" b="b"/>
            <a:pathLst>
              <a:path w="4097743" h="2299961">
                <a:moveTo>
                  <a:pt x="4097743" y="0"/>
                </a:moveTo>
                <a:lnTo>
                  <a:pt x="0" y="0"/>
                </a:lnTo>
                <a:lnTo>
                  <a:pt x="0" y="2299961"/>
                </a:lnTo>
                <a:lnTo>
                  <a:pt x="4097743" y="2299961"/>
                </a:lnTo>
                <a:lnTo>
                  <a:pt x="4097743" y="0"/>
                </a:lnTo>
                <a:close/>
              </a:path>
            </a:pathLst>
          </a:custGeom>
          <a:blipFill>
            <a:blip r:embed="rId6"/>
            <a:stretch>
              <a:fillRect t="-115958"/>
            </a:stretch>
          </a:blipFill>
        </p:spPr>
        <p:txBody>
          <a:bodyPr/>
          <a:lstStyle/>
          <a:p>
            <a:endParaRPr lang="en-IN"/>
          </a:p>
        </p:txBody>
      </p:sp>
      <p:sp>
        <p:nvSpPr>
          <p:cNvPr id="7" name="Freeform 7"/>
          <p:cNvSpPr/>
          <p:nvPr/>
        </p:nvSpPr>
        <p:spPr>
          <a:xfrm flipV="1">
            <a:off x="-1020171" y="8521959"/>
            <a:ext cx="4097743" cy="2299961"/>
          </a:xfrm>
          <a:custGeom>
            <a:avLst/>
            <a:gdLst/>
            <a:ahLst/>
            <a:cxnLst/>
            <a:rect l="l" t="t" r="r" b="b"/>
            <a:pathLst>
              <a:path w="4097743" h="2299961">
                <a:moveTo>
                  <a:pt x="0" y="2299962"/>
                </a:moveTo>
                <a:lnTo>
                  <a:pt x="4097742" y="2299962"/>
                </a:lnTo>
                <a:lnTo>
                  <a:pt x="4097742" y="0"/>
                </a:lnTo>
                <a:lnTo>
                  <a:pt x="0" y="0"/>
                </a:lnTo>
                <a:lnTo>
                  <a:pt x="0" y="2299962"/>
                </a:lnTo>
                <a:close/>
              </a:path>
            </a:pathLst>
          </a:custGeom>
          <a:blipFill>
            <a:blip r:embed="rId6"/>
            <a:stretch>
              <a:fillRect t="-115958"/>
            </a:stretch>
          </a:blipFill>
        </p:spPr>
        <p:txBody>
          <a:bodyPr/>
          <a:lstStyle/>
          <a:p>
            <a:endParaRPr lang="en-IN"/>
          </a:p>
        </p:txBody>
      </p:sp>
      <p:sp>
        <p:nvSpPr>
          <p:cNvPr id="8" name="TextBox 8"/>
          <p:cNvSpPr txBox="1"/>
          <p:nvPr/>
        </p:nvSpPr>
        <p:spPr>
          <a:xfrm>
            <a:off x="1028700" y="2334313"/>
            <a:ext cx="14591053" cy="6369464"/>
          </a:xfrm>
          <a:prstGeom prst="rect">
            <a:avLst/>
          </a:prstGeom>
        </p:spPr>
        <p:txBody>
          <a:bodyPr lIns="0" tIns="0" rIns="0" bIns="0" rtlCol="0" anchor="t">
            <a:spAutoFit/>
          </a:bodyPr>
          <a:lstStyle/>
          <a:p>
            <a:pPr marL="0" lvl="0" indent="0" algn="l">
              <a:lnSpc>
                <a:spcPts val="7328"/>
              </a:lnSpc>
              <a:spcBef>
                <a:spcPct val="0"/>
              </a:spcBef>
            </a:pPr>
            <a:r>
              <a:rPr lang="en-US" sz="5234">
                <a:solidFill>
                  <a:srgbClr val="FFFFFF"/>
                </a:solidFill>
                <a:latin typeface="Inter"/>
              </a:rPr>
              <a:t> participants with an age range between 18 and 25 are more susceptible to phishing than other age groups.The reason that younger adults are more likely to fall for phishing, is that younger adults are more trusting when it comes to online communication, and are also more likely to click on unsolicited e-mails </a:t>
            </a:r>
          </a:p>
        </p:txBody>
      </p:sp>
      <p:sp>
        <p:nvSpPr>
          <p:cNvPr id="9" name="TextBox 9"/>
          <p:cNvSpPr txBox="1"/>
          <p:nvPr/>
        </p:nvSpPr>
        <p:spPr>
          <a:xfrm>
            <a:off x="1028700" y="643019"/>
            <a:ext cx="20858815" cy="2734609"/>
          </a:xfrm>
          <a:prstGeom prst="rect">
            <a:avLst/>
          </a:prstGeom>
        </p:spPr>
        <p:txBody>
          <a:bodyPr lIns="0" tIns="0" rIns="0" bIns="0" rtlCol="0" anchor="t">
            <a:spAutoFit/>
          </a:bodyPr>
          <a:lstStyle/>
          <a:p>
            <a:pPr>
              <a:lnSpc>
                <a:spcPts val="4053"/>
              </a:lnSpc>
            </a:pPr>
            <a:r>
              <a:rPr lang="en-US" sz="4053" u="sng">
                <a:solidFill>
                  <a:srgbClr val="FFFFFF"/>
                </a:solidFill>
                <a:latin typeface="Helios Extended Bold"/>
              </a:rPr>
              <a:t>WHAT ATTRIBUTES MAKE SOME PEOPLE MORE </a:t>
            </a:r>
          </a:p>
          <a:p>
            <a:pPr>
              <a:lnSpc>
                <a:spcPts val="4053"/>
              </a:lnSpc>
            </a:pPr>
            <a:endParaRPr lang="en-US" sz="4053" u="sng">
              <a:solidFill>
                <a:srgbClr val="FFFFFF"/>
              </a:solidFill>
              <a:latin typeface="Helios Extended Bold"/>
            </a:endParaRPr>
          </a:p>
          <a:p>
            <a:pPr>
              <a:lnSpc>
                <a:spcPts val="4053"/>
              </a:lnSpc>
            </a:pPr>
            <a:r>
              <a:rPr lang="en-US" sz="4053" u="sng">
                <a:solidFill>
                  <a:srgbClr val="FFFFFF"/>
                </a:solidFill>
                <a:latin typeface="Helios Extended Bold"/>
              </a:rPr>
              <a:t>SUSCEPTIBLE TO PHISHING ATTACKS THAN OTHERS</a:t>
            </a:r>
          </a:p>
          <a:p>
            <a:pPr marL="0" lvl="0" indent="0">
              <a:lnSpc>
                <a:spcPts val="8460"/>
              </a:lnSpc>
            </a:pPr>
            <a:endParaRPr lang="en-US" sz="4053" u="sng">
              <a:solidFill>
                <a:srgbClr val="FFFFFF"/>
              </a:solidFill>
              <a:latin typeface="Helios Extended Bold"/>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888</Words>
  <Application>Microsoft Office PowerPoint</Application>
  <PresentationFormat>Custom</PresentationFormat>
  <Paragraphs>95</Paragraphs>
  <Slides>27</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27</vt:i4>
      </vt:variant>
    </vt:vector>
  </HeadingPairs>
  <TitlesOfParts>
    <vt:vector size="48" baseType="lpstr">
      <vt:lpstr>Rasputin Light</vt:lpstr>
      <vt:lpstr>Calibri</vt:lpstr>
      <vt:lpstr>Inter Bold</vt:lpstr>
      <vt:lpstr>TT Chocolates Bold</vt:lpstr>
      <vt:lpstr>Questrial</vt:lpstr>
      <vt:lpstr>Now Medium</vt:lpstr>
      <vt:lpstr>Helios Extended Bold</vt:lpstr>
      <vt:lpstr>Helios Extended Bold Italics</vt:lpstr>
      <vt:lpstr>Montserrat Bold</vt:lpstr>
      <vt:lpstr>Arial Unicode Bold</vt:lpstr>
      <vt:lpstr>Arial</vt:lpstr>
      <vt:lpstr>Arial Unicode</vt:lpstr>
      <vt:lpstr>TT Chocolates Bold Italics</vt:lpstr>
      <vt:lpstr>The Seasons</vt:lpstr>
      <vt:lpstr>Inter Light</vt:lpstr>
      <vt:lpstr>Inter</vt:lpstr>
      <vt:lpstr>Inter Bold Italics</vt:lpstr>
      <vt:lpstr>Helios Extended</vt:lpstr>
      <vt:lpstr>DM Sans</vt:lpstr>
      <vt:lpstr>Agrandir Grand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Turquoise and Black Dark Neon Modern Tech Thesis Defense Presentation</dc:title>
  <cp:lastModifiedBy>yash tyagi</cp:lastModifiedBy>
  <cp:revision>2</cp:revision>
  <dcterms:created xsi:type="dcterms:W3CDTF">2006-08-16T00:00:00Z</dcterms:created>
  <dcterms:modified xsi:type="dcterms:W3CDTF">2023-09-27T06:24:21Z</dcterms:modified>
  <dc:identifier>DAFvQZ3_rH0</dc:identifier>
</cp:coreProperties>
</file>